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7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3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6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5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7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95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6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4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7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1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6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80507&amp;picture=flag-of-russia-and-ukrain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Leonid_Kravchuk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Boris_Yeltsin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presidents_of_Ukrain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no.wikipedia.org/wiki/Leonid_Kravtshuk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1993_Russian_constitutional_crisis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ssenza.com/de/2019/08/farben-der-revolution-von-der-orangen-revolution-bis-zur-green-wave-im-iran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icciano.commons.gc.cuny.edu/2021/02/03/russian-activist-navalny-sentenced-to-more-than-2-years-in-prison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ac_ivan/11299551416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iv5customization.gamepedia.com/Kievan_Rus'_(Yaroslav)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Polish-Lithuanian_Commonwealth_at_its_maximum_extent.sv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B96AA2-6041-4441-867E-D10BEEF23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08041-1947-AD1A-A8CD-AB214A40F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1205037"/>
            <a:ext cx="5143500" cy="2541335"/>
          </a:xfrm>
        </p:spPr>
        <p:txBody>
          <a:bodyPr anchor="b">
            <a:normAutofit/>
          </a:bodyPr>
          <a:lstStyle/>
          <a:p>
            <a:r>
              <a:rPr lang="en-US" b="1" dirty="0"/>
              <a:t>SEPARATED AT BIRTH: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B86B1-B5BD-6E36-6E52-FF76CAAE1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3104" y="3949334"/>
            <a:ext cx="5143499" cy="1432913"/>
          </a:xfrm>
        </p:spPr>
        <p:txBody>
          <a:bodyPr anchor="t">
            <a:normAutofit/>
          </a:bodyPr>
          <a:lstStyle/>
          <a:p>
            <a:r>
              <a:rPr lang="en-US" dirty="0"/>
              <a:t>THE ROOTS OF THE CURRENT CONFLICT &amp; WHY RUSSIA AND UKRAINE ARE DIFFERENT</a:t>
            </a:r>
          </a:p>
        </p:txBody>
      </p:sp>
      <p:pic>
        <p:nvPicPr>
          <p:cNvPr id="5" name="Picture 4" descr="Flag Of Russia And Ukraine Free Stock Photo - Public Domain Pictures">
            <a:extLst>
              <a:ext uri="{FF2B5EF4-FFF2-40B4-BE49-F238E27FC236}">
                <a16:creationId xmlns:a16="http://schemas.microsoft.com/office/drawing/2014/main" id="{B6EABC32-4DEE-F80D-311F-3C247D7AB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22900" y="1205037"/>
            <a:ext cx="4027704" cy="417720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2899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6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C6DEF4-5001-7446-AE98-50391095E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0038D49-77E7-4661-8D8F-BBF843146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932722" y="-15629"/>
            <a:ext cx="3994903" cy="3863969"/>
          </a:xfrm>
          <a:custGeom>
            <a:avLst/>
            <a:gdLst>
              <a:gd name="connsiteX0" fmla="*/ 1324902 w 2644724"/>
              <a:gd name="connsiteY0" fmla="*/ 0 h 2397243"/>
              <a:gd name="connsiteX1" fmla="*/ 1324529 w 2644724"/>
              <a:gd name="connsiteY1" fmla="*/ 2617 h 2397243"/>
              <a:gd name="connsiteX2" fmla="*/ 1440541 w 2644724"/>
              <a:gd name="connsiteY2" fmla="*/ 67117 h 2397243"/>
              <a:gd name="connsiteX3" fmla="*/ 2299319 w 2644724"/>
              <a:gd name="connsiteY3" fmla="*/ 337644 h 2397243"/>
              <a:gd name="connsiteX4" fmla="*/ 2644724 w 2644724"/>
              <a:gd name="connsiteY4" fmla="*/ 804953 h 2397243"/>
              <a:gd name="connsiteX5" fmla="*/ 2644724 w 2644724"/>
              <a:gd name="connsiteY5" fmla="*/ 2397217 h 2397243"/>
              <a:gd name="connsiteX6" fmla="*/ 2644719 w 2644724"/>
              <a:gd name="connsiteY6" fmla="*/ 2397243 h 2397243"/>
              <a:gd name="connsiteX7" fmla="*/ 6 w 2644724"/>
              <a:gd name="connsiteY7" fmla="*/ 2397243 h 2397243"/>
              <a:gd name="connsiteX8" fmla="*/ 0 w 2644724"/>
              <a:gd name="connsiteY8" fmla="*/ 2397217 h 2397243"/>
              <a:gd name="connsiteX9" fmla="*/ 0 w 2644724"/>
              <a:gd name="connsiteY9" fmla="*/ 804953 h 2397243"/>
              <a:gd name="connsiteX10" fmla="*/ 345405 w 2644724"/>
              <a:gd name="connsiteY10" fmla="*/ 337644 h 2397243"/>
              <a:gd name="connsiteX11" fmla="*/ 1204184 w 2644724"/>
              <a:gd name="connsiteY11" fmla="*/ 67117 h 2397243"/>
              <a:gd name="connsiteX12" fmla="*/ 1320196 w 2644724"/>
              <a:gd name="connsiteY12" fmla="*/ 2617 h 2397243"/>
              <a:gd name="connsiteX13" fmla="*/ 1322362 w 2644724"/>
              <a:gd name="connsiteY13" fmla="*/ 1412 h 2397243"/>
              <a:gd name="connsiteX0" fmla="*/ 1324902 w 2644724"/>
              <a:gd name="connsiteY0" fmla="*/ 0 h 2472784"/>
              <a:gd name="connsiteX1" fmla="*/ 1324529 w 2644724"/>
              <a:gd name="connsiteY1" fmla="*/ 78158 h 2472784"/>
              <a:gd name="connsiteX2" fmla="*/ 1440541 w 2644724"/>
              <a:gd name="connsiteY2" fmla="*/ 142658 h 2472784"/>
              <a:gd name="connsiteX3" fmla="*/ 2299319 w 2644724"/>
              <a:gd name="connsiteY3" fmla="*/ 413185 h 2472784"/>
              <a:gd name="connsiteX4" fmla="*/ 2644724 w 2644724"/>
              <a:gd name="connsiteY4" fmla="*/ 880494 h 2472784"/>
              <a:gd name="connsiteX5" fmla="*/ 2644724 w 2644724"/>
              <a:gd name="connsiteY5" fmla="*/ 2472758 h 2472784"/>
              <a:gd name="connsiteX6" fmla="*/ 2644719 w 2644724"/>
              <a:gd name="connsiteY6" fmla="*/ 2472784 h 2472784"/>
              <a:gd name="connsiteX7" fmla="*/ 6 w 2644724"/>
              <a:gd name="connsiteY7" fmla="*/ 2472784 h 2472784"/>
              <a:gd name="connsiteX8" fmla="*/ 0 w 2644724"/>
              <a:gd name="connsiteY8" fmla="*/ 2472758 h 2472784"/>
              <a:gd name="connsiteX9" fmla="*/ 0 w 2644724"/>
              <a:gd name="connsiteY9" fmla="*/ 880494 h 2472784"/>
              <a:gd name="connsiteX10" fmla="*/ 345405 w 2644724"/>
              <a:gd name="connsiteY10" fmla="*/ 413185 h 2472784"/>
              <a:gd name="connsiteX11" fmla="*/ 1204184 w 2644724"/>
              <a:gd name="connsiteY11" fmla="*/ 142658 h 2472784"/>
              <a:gd name="connsiteX12" fmla="*/ 1320196 w 2644724"/>
              <a:gd name="connsiteY12" fmla="*/ 78158 h 2472784"/>
              <a:gd name="connsiteX13" fmla="*/ 1322362 w 2644724"/>
              <a:gd name="connsiteY13" fmla="*/ 76953 h 2472784"/>
              <a:gd name="connsiteX14" fmla="*/ 1324902 w 2644724"/>
              <a:gd name="connsiteY14" fmla="*/ 0 h 2472784"/>
              <a:gd name="connsiteX0" fmla="*/ 1322362 w 2644724"/>
              <a:gd name="connsiteY0" fmla="*/ 3996 h 2399827"/>
              <a:gd name="connsiteX1" fmla="*/ 1324529 w 2644724"/>
              <a:gd name="connsiteY1" fmla="*/ 5201 h 2399827"/>
              <a:gd name="connsiteX2" fmla="*/ 1440541 w 2644724"/>
              <a:gd name="connsiteY2" fmla="*/ 69701 h 2399827"/>
              <a:gd name="connsiteX3" fmla="*/ 2299319 w 2644724"/>
              <a:gd name="connsiteY3" fmla="*/ 340228 h 2399827"/>
              <a:gd name="connsiteX4" fmla="*/ 2644724 w 2644724"/>
              <a:gd name="connsiteY4" fmla="*/ 807537 h 2399827"/>
              <a:gd name="connsiteX5" fmla="*/ 2644724 w 2644724"/>
              <a:gd name="connsiteY5" fmla="*/ 2399801 h 2399827"/>
              <a:gd name="connsiteX6" fmla="*/ 2644719 w 2644724"/>
              <a:gd name="connsiteY6" fmla="*/ 2399827 h 2399827"/>
              <a:gd name="connsiteX7" fmla="*/ 6 w 2644724"/>
              <a:gd name="connsiteY7" fmla="*/ 2399827 h 2399827"/>
              <a:gd name="connsiteX8" fmla="*/ 0 w 2644724"/>
              <a:gd name="connsiteY8" fmla="*/ 2399801 h 2399827"/>
              <a:gd name="connsiteX9" fmla="*/ 0 w 2644724"/>
              <a:gd name="connsiteY9" fmla="*/ 807537 h 2399827"/>
              <a:gd name="connsiteX10" fmla="*/ 345405 w 2644724"/>
              <a:gd name="connsiteY10" fmla="*/ 340228 h 2399827"/>
              <a:gd name="connsiteX11" fmla="*/ 1204184 w 2644724"/>
              <a:gd name="connsiteY11" fmla="*/ 69701 h 2399827"/>
              <a:gd name="connsiteX12" fmla="*/ 1320196 w 2644724"/>
              <a:gd name="connsiteY12" fmla="*/ 5201 h 2399827"/>
              <a:gd name="connsiteX13" fmla="*/ 1322362 w 2644724"/>
              <a:gd name="connsiteY13" fmla="*/ 3996 h 2399827"/>
              <a:gd name="connsiteX0" fmla="*/ 1322362 w 2644724"/>
              <a:gd name="connsiteY0" fmla="*/ 0 h 2461519"/>
              <a:gd name="connsiteX1" fmla="*/ 1324529 w 2644724"/>
              <a:gd name="connsiteY1" fmla="*/ 66893 h 2461519"/>
              <a:gd name="connsiteX2" fmla="*/ 1440541 w 2644724"/>
              <a:gd name="connsiteY2" fmla="*/ 131393 h 2461519"/>
              <a:gd name="connsiteX3" fmla="*/ 2299319 w 2644724"/>
              <a:gd name="connsiteY3" fmla="*/ 401920 h 2461519"/>
              <a:gd name="connsiteX4" fmla="*/ 2644724 w 2644724"/>
              <a:gd name="connsiteY4" fmla="*/ 869229 h 2461519"/>
              <a:gd name="connsiteX5" fmla="*/ 2644724 w 2644724"/>
              <a:gd name="connsiteY5" fmla="*/ 2461493 h 2461519"/>
              <a:gd name="connsiteX6" fmla="*/ 2644719 w 2644724"/>
              <a:gd name="connsiteY6" fmla="*/ 2461519 h 2461519"/>
              <a:gd name="connsiteX7" fmla="*/ 6 w 2644724"/>
              <a:gd name="connsiteY7" fmla="*/ 2461519 h 2461519"/>
              <a:gd name="connsiteX8" fmla="*/ 0 w 2644724"/>
              <a:gd name="connsiteY8" fmla="*/ 2461493 h 2461519"/>
              <a:gd name="connsiteX9" fmla="*/ 0 w 2644724"/>
              <a:gd name="connsiteY9" fmla="*/ 869229 h 2461519"/>
              <a:gd name="connsiteX10" fmla="*/ 345405 w 2644724"/>
              <a:gd name="connsiteY10" fmla="*/ 401920 h 2461519"/>
              <a:gd name="connsiteX11" fmla="*/ 1204184 w 2644724"/>
              <a:gd name="connsiteY11" fmla="*/ 131393 h 2461519"/>
              <a:gd name="connsiteX12" fmla="*/ 1320196 w 2644724"/>
              <a:gd name="connsiteY12" fmla="*/ 66893 h 2461519"/>
              <a:gd name="connsiteX13" fmla="*/ 1322362 w 2644724"/>
              <a:gd name="connsiteY13" fmla="*/ 0 h 2461519"/>
              <a:gd name="connsiteX0" fmla="*/ 1320196 w 2644724"/>
              <a:gd name="connsiteY0" fmla="*/ 0 h 2394626"/>
              <a:gd name="connsiteX1" fmla="*/ 1324529 w 2644724"/>
              <a:gd name="connsiteY1" fmla="*/ 0 h 2394626"/>
              <a:gd name="connsiteX2" fmla="*/ 1440541 w 2644724"/>
              <a:gd name="connsiteY2" fmla="*/ 64500 h 2394626"/>
              <a:gd name="connsiteX3" fmla="*/ 2299319 w 2644724"/>
              <a:gd name="connsiteY3" fmla="*/ 335027 h 2394626"/>
              <a:gd name="connsiteX4" fmla="*/ 2644724 w 2644724"/>
              <a:gd name="connsiteY4" fmla="*/ 802336 h 2394626"/>
              <a:gd name="connsiteX5" fmla="*/ 2644724 w 2644724"/>
              <a:gd name="connsiteY5" fmla="*/ 2394600 h 2394626"/>
              <a:gd name="connsiteX6" fmla="*/ 2644719 w 2644724"/>
              <a:gd name="connsiteY6" fmla="*/ 2394626 h 2394626"/>
              <a:gd name="connsiteX7" fmla="*/ 6 w 2644724"/>
              <a:gd name="connsiteY7" fmla="*/ 2394626 h 2394626"/>
              <a:gd name="connsiteX8" fmla="*/ 0 w 2644724"/>
              <a:gd name="connsiteY8" fmla="*/ 2394600 h 2394626"/>
              <a:gd name="connsiteX9" fmla="*/ 0 w 2644724"/>
              <a:gd name="connsiteY9" fmla="*/ 802336 h 2394626"/>
              <a:gd name="connsiteX10" fmla="*/ 345405 w 2644724"/>
              <a:gd name="connsiteY10" fmla="*/ 335027 h 2394626"/>
              <a:gd name="connsiteX11" fmla="*/ 1204184 w 2644724"/>
              <a:gd name="connsiteY11" fmla="*/ 64500 h 2394626"/>
              <a:gd name="connsiteX12" fmla="*/ 1320196 w 2644724"/>
              <a:gd name="connsiteY12" fmla="*/ 0 h 2394626"/>
              <a:gd name="connsiteX0" fmla="*/ 1204184 w 2644724"/>
              <a:gd name="connsiteY0" fmla="*/ 64500 h 2394626"/>
              <a:gd name="connsiteX1" fmla="*/ 1324529 w 2644724"/>
              <a:gd name="connsiteY1" fmla="*/ 0 h 2394626"/>
              <a:gd name="connsiteX2" fmla="*/ 1440541 w 2644724"/>
              <a:gd name="connsiteY2" fmla="*/ 64500 h 2394626"/>
              <a:gd name="connsiteX3" fmla="*/ 2299319 w 2644724"/>
              <a:gd name="connsiteY3" fmla="*/ 335027 h 2394626"/>
              <a:gd name="connsiteX4" fmla="*/ 2644724 w 2644724"/>
              <a:gd name="connsiteY4" fmla="*/ 802336 h 2394626"/>
              <a:gd name="connsiteX5" fmla="*/ 2644724 w 2644724"/>
              <a:gd name="connsiteY5" fmla="*/ 2394600 h 2394626"/>
              <a:gd name="connsiteX6" fmla="*/ 2644719 w 2644724"/>
              <a:gd name="connsiteY6" fmla="*/ 2394626 h 2394626"/>
              <a:gd name="connsiteX7" fmla="*/ 6 w 2644724"/>
              <a:gd name="connsiteY7" fmla="*/ 2394626 h 2394626"/>
              <a:gd name="connsiteX8" fmla="*/ 0 w 2644724"/>
              <a:gd name="connsiteY8" fmla="*/ 2394600 h 2394626"/>
              <a:gd name="connsiteX9" fmla="*/ 0 w 2644724"/>
              <a:gd name="connsiteY9" fmla="*/ 802336 h 2394626"/>
              <a:gd name="connsiteX10" fmla="*/ 345405 w 2644724"/>
              <a:gd name="connsiteY10" fmla="*/ 335027 h 2394626"/>
              <a:gd name="connsiteX11" fmla="*/ 1204184 w 2644724"/>
              <a:gd name="connsiteY11" fmla="*/ 64500 h 2394626"/>
              <a:gd name="connsiteX0" fmla="*/ 1204184 w 2644724"/>
              <a:gd name="connsiteY0" fmla="*/ 84206 h 2414332"/>
              <a:gd name="connsiteX1" fmla="*/ 1324529 w 2644724"/>
              <a:gd name="connsiteY1" fmla="*/ 0 h 2414332"/>
              <a:gd name="connsiteX2" fmla="*/ 1440541 w 2644724"/>
              <a:gd name="connsiteY2" fmla="*/ 84206 h 2414332"/>
              <a:gd name="connsiteX3" fmla="*/ 2299319 w 2644724"/>
              <a:gd name="connsiteY3" fmla="*/ 354733 h 2414332"/>
              <a:gd name="connsiteX4" fmla="*/ 2644724 w 2644724"/>
              <a:gd name="connsiteY4" fmla="*/ 822042 h 2414332"/>
              <a:gd name="connsiteX5" fmla="*/ 2644724 w 2644724"/>
              <a:gd name="connsiteY5" fmla="*/ 2414306 h 2414332"/>
              <a:gd name="connsiteX6" fmla="*/ 2644719 w 2644724"/>
              <a:gd name="connsiteY6" fmla="*/ 2414332 h 2414332"/>
              <a:gd name="connsiteX7" fmla="*/ 6 w 2644724"/>
              <a:gd name="connsiteY7" fmla="*/ 2414332 h 2414332"/>
              <a:gd name="connsiteX8" fmla="*/ 0 w 2644724"/>
              <a:gd name="connsiteY8" fmla="*/ 2414306 h 2414332"/>
              <a:gd name="connsiteX9" fmla="*/ 0 w 2644724"/>
              <a:gd name="connsiteY9" fmla="*/ 822042 h 2414332"/>
              <a:gd name="connsiteX10" fmla="*/ 345405 w 2644724"/>
              <a:gd name="connsiteY10" fmla="*/ 354733 h 2414332"/>
              <a:gd name="connsiteX11" fmla="*/ 1204184 w 2644724"/>
              <a:gd name="connsiteY11" fmla="*/ 84206 h 2414332"/>
              <a:gd name="connsiteX0" fmla="*/ 1204184 w 2644724"/>
              <a:gd name="connsiteY0" fmla="*/ 84206 h 2414332"/>
              <a:gd name="connsiteX1" fmla="*/ 1324529 w 2644724"/>
              <a:gd name="connsiteY1" fmla="*/ 0 h 2414332"/>
              <a:gd name="connsiteX2" fmla="*/ 1455933 w 2644724"/>
              <a:gd name="connsiteY2" fmla="*/ 80922 h 2414332"/>
              <a:gd name="connsiteX3" fmla="*/ 2299319 w 2644724"/>
              <a:gd name="connsiteY3" fmla="*/ 354733 h 2414332"/>
              <a:gd name="connsiteX4" fmla="*/ 2644724 w 2644724"/>
              <a:gd name="connsiteY4" fmla="*/ 822042 h 2414332"/>
              <a:gd name="connsiteX5" fmla="*/ 2644724 w 2644724"/>
              <a:gd name="connsiteY5" fmla="*/ 2414306 h 2414332"/>
              <a:gd name="connsiteX6" fmla="*/ 2644719 w 2644724"/>
              <a:gd name="connsiteY6" fmla="*/ 2414332 h 2414332"/>
              <a:gd name="connsiteX7" fmla="*/ 6 w 2644724"/>
              <a:gd name="connsiteY7" fmla="*/ 2414332 h 2414332"/>
              <a:gd name="connsiteX8" fmla="*/ 0 w 2644724"/>
              <a:gd name="connsiteY8" fmla="*/ 2414306 h 2414332"/>
              <a:gd name="connsiteX9" fmla="*/ 0 w 2644724"/>
              <a:gd name="connsiteY9" fmla="*/ 822042 h 2414332"/>
              <a:gd name="connsiteX10" fmla="*/ 345405 w 2644724"/>
              <a:gd name="connsiteY10" fmla="*/ 354733 h 2414332"/>
              <a:gd name="connsiteX11" fmla="*/ 1204184 w 2644724"/>
              <a:gd name="connsiteY11" fmla="*/ 84206 h 2414332"/>
              <a:gd name="connsiteX0" fmla="*/ 1188792 w 2644724"/>
              <a:gd name="connsiteY0" fmla="*/ 84206 h 2414332"/>
              <a:gd name="connsiteX1" fmla="*/ 1324529 w 2644724"/>
              <a:gd name="connsiteY1" fmla="*/ 0 h 2414332"/>
              <a:gd name="connsiteX2" fmla="*/ 1455933 w 2644724"/>
              <a:gd name="connsiteY2" fmla="*/ 80922 h 2414332"/>
              <a:gd name="connsiteX3" fmla="*/ 2299319 w 2644724"/>
              <a:gd name="connsiteY3" fmla="*/ 354733 h 2414332"/>
              <a:gd name="connsiteX4" fmla="*/ 2644724 w 2644724"/>
              <a:gd name="connsiteY4" fmla="*/ 822042 h 2414332"/>
              <a:gd name="connsiteX5" fmla="*/ 2644724 w 2644724"/>
              <a:gd name="connsiteY5" fmla="*/ 2414306 h 2414332"/>
              <a:gd name="connsiteX6" fmla="*/ 2644719 w 2644724"/>
              <a:gd name="connsiteY6" fmla="*/ 2414332 h 2414332"/>
              <a:gd name="connsiteX7" fmla="*/ 6 w 2644724"/>
              <a:gd name="connsiteY7" fmla="*/ 2414332 h 2414332"/>
              <a:gd name="connsiteX8" fmla="*/ 0 w 2644724"/>
              <a:gd name="connsiteY8" fmla="*/ 2414306 h 2414332"/>
              <a:gd name="connsiteX9" fmla="*/ 0 w 2644724"/>
              <a:gd name="connsiteY9" fmla="*/ 822042 h 2414332"/>
              <a:gd name="connsiteX10" fmla="*/ 345405 w 2644724"/>
              <a:gd name="connsiteY10" fmla="*/ 354733 h 2414332"/>
              <a:gd name="connsiteX11" fmla="*/ 1188792 w 2644724"/>
              <a:gd name="connsiteY11" fmla="*/ 84206 h 2414332"/>
              <a:gd name="connsiteX0" fmla="*/ 1181815 w 2644724"/>
              <a:gd name="connsiteY0" fmla="*/ 88701 h 2414332"/>
              <a:gd name="connsiteX1" fmla="*/ 1324529 w 2644724"/>
              <a:gd name="connsiteY1" fmla="*/ 0 h 2414332"/>
              <a:gd name="connsiteX2" fmla="*/ 1455933 w 2644724"/>
              <a:gd name="connsiteY2" fmla="*/ 80922 h 2414332"/>
              <a:gd name="connsiteX3" fmla="*/ 2299319 w 2644724"/>
              <a:gd name="connsiteY3" fmla="*/ 354733 h 2414332"/>
              <a:gd name="connsiteX4" fmla="*/ 2644724 w 2644724"/>
              <a:gd name="connsiteY4" fmla="*/ 822042 h 2414332"/>
              <a:gd name="connsiteX5" fmla="*/ 2644724 w 2644724"/>
              <a:gd name="connsiteY5" fmla="*/ 2414306 h 2414332"/>
              <a:gd name="connsiteX6" fmla="*/ 2644719 w 2644724"/>
              <a:gd name="connsiteY6" fmla="*/ 2414332 h 2414332"/>
              <a:gd name="connsiteX7" fmla="*/ 6 w 2644724"/>
              <a:gd name="connsiteY7" fmla="*/ 2414332 h 2414332"/>
              <a:gd name="connsiteX8" fmla="*/ 0 w 2644724"/>
              <a:gd name="connsiteY8" fmla="*/ 2414306 h 2414332"/>
              <a:gd name="connsiteX9" fmla="*/ 0 w 2644724"/>
              <a:gd name="connsiteY9" fmla="*/ 822042 h 2414332"/>
              <a:gd name="connsiteX10" fmla="*/ 345405 w 2644724"/>
              <a:gd name="connsiteY10" fmla="*/ 354733 h 2414332"/>
              <a:gd name="connsiteX11" fmla="*/ 1181815 w 2644724"/>
              <a:gd name="connsiteY11" fmla="*/ 88701 h 2414332"/>
              <a:gd name="connsiteX0" fmla="*/ 0 w 2644724"/>
              <a:gd name="connsiteY0" fmla="*/ 2414306 h 2453562"/>
              <a:gd name="connsiteX1" fmla="*/ 0 w 2644724"/>
              <a:gd name="connsiteY1" fmla="*/ 822042 h 2453562"/>
              <a:gd name="connsiteX2" fmla="*/ 345405 w 2644724"/>
              <a:gd name="connsiteY2" fmla="*/ 354733 h 2453562"/>
              <a:gd name="connsiteX3" fmla="*/ 1181815 w 2644724"/>
              <a:gd name="connsiteY3" fmla="*/ 88701 h 2453562"/>
              <a:gd name="connsiteX4" fmla="*/ 1324529 w 2644724"/>
              <a:gd name="connsiteY4" fmla="*/ 0 h 2453562"/>
              <a:gd name="connsiteX5" fmla="*/ 1455933 w 2644724"/>
              <a:gd name="connsiteY5" fmla="*/ 80922 h 2453562"/>
              <a:gd name="connsiteX6" fmla="*/ 2299319 w 2644724"/>
              <a:gd name="connsiteY6" fmla="*/ 354733 h 2453562"/>
              <a:gd name="connsiteX7" fmla="*/ 2644724 w 2644724"/>
              <a:gd name="connsiteY7" fmla="*/ 822042 h 2453562"/>
              <a:gd name="connsiteX8" fmla="*/ 2644724 w 2644724"/>
              <a:gd name="connsiteY8" fmla="*/ 2414306 h 2453562"/>
              <a:gd name="connsiteX9" fmla="*/ 2644719 w 2644724"/>
              <a:gd name="connsiteY9" fmla="*/ 2414332 h 2453562"/>
              <a:gd name="connsiteX10" fmla="*/ 6 w 2644724"/>
              <a:gd name="connsiteY10" fmla="*/ 2414332 h 2453562"/>
              <a:gd name="connsiteX11" fmla="*/ 60547 w 2644724"/>
              <a:gd name="connsiteY11" fmla="*/ 2453562 h 2453562"/>
              <a:gd name="connsiteX0" fmla="*/ 0 w 2644724"/>
              <a:gd name="connsiteY0" fmla="*/ 2414306 h 2414332"/>
              <a:gd name="connsiteX1" fmla="*/ 0 w 2644724"/>
              <a:gd name="connsiteY1" fmla="*/ 822042 h 2414332"/>
              <a:gd name="connsiteX2" fmla="*/ 345405 w 2644724"/>
              <a:gd name="connsiteY2" fmla="*/ 354733 h 2414332"/>
              <a:gd name="connsiteX3" fmla="*/ 1181815 w 2644724"/>
              <a:gd name="connsiteY3" fmla="*/ 88701 h 2414332"/>
              <a:gd name="connsiteX4" fmla="*/ 1324529 w 2644724"/>
              <a:gd name="connsiteY4" fmla="*/ 0 h 2414332"/>
              <a:gd name="connsiteX5" fmla="*/ 1455933 w 2644724"/>
              <a:gd name="connsiteY5" fmla="*/ 80922 h 2414332"/>
              <a:gd name="connsiteX6" fmla="*/ 2299319 w 2644724"/>
              <a:gd name="connsiteY6" fmla="*/ 354733 h 2414332"/>
              <a:gd name="connsiteX7" fmla="*/ 2644724 w 2644724"/>
              <a:gd name="connsiteY7" fmla="*/ 822042 h 2414332"/>
              <a:gd name="connsiteX8" fmla="*/ 2644724 w 2644724"/>
              <a:gd name="connsiteY8" fmla="*/ 2414306 h 2414332"/>
              <a:gd name="connsiteX9" fmla="*/ 2644719 w 2644724"/>
              <a:gd name="connsiteY9" fmla="*/ 2414332 h 2414332"/>
              <a:gd name="connsiteX10" fmla="*/ 6 w 2644724"/>
              <a:gd name="connsiteY10" fmla="*/ 2414332 h 2414332"/>
              <a:gd name="connsiteX0" fmla="*/ 0 w 2644724"/>
              <a:gd name="connsiteY0" fmla="*/ 2414306 h 2414332"/>
              <a:gd name="connsiteX1" fmla="*/ 0 w 2644724"/>
              <a:gd name="connsiteY1" fmla="*/ 822042 h 2414332"/>
              <a:gd name="connsiteX2" fmla="*/ 345405 w 2644724"/>
              <a:gd name="connsiteY2" fmla="*/ 354733 h 2414332"/>
              <a:gd name="connsiteX3" fmla="*/ 1181815 w 2644724"/>
              <a:gd name="connsiteY3" fmla="*/ 88701 h 2414332"/>
              <a:gd name="connsiteX4" fmla="*/ 1324529 w 2644724"/>
              <a:gd name="connsiteY4" fmla="*/ 0 h 2414332"/>
              <a:gd name="connsiteX5" fmla="*/ 1455933 w 2644724"/>
              <a:gd name="connsiteY5" fmla="*/ 80922 h 2414332"/>
              <a:gd name="connsiteX6" fmla="*/ 2299319 w 2644724"/>
              <a:gd name="connsiteY6" fmla="*/ 354733 h 2414332"/>
              <a:gd name="connsiteX7" fmla="*/ 2644724 w 2644724"/>
              <a:gd name="connsiteY7" fmla="*/ 822042 h 2414332"/>
              <a:gd name="connsiteX8" fmla="*/ 2644724 w 2644724"/>
              <a:gd name="connsiteY8" fmla="*/ 2414306 h 2414332"/>
              <a:gd name="connsiteX9" fmla="*/ 2644719 w 2644724"/>
              <a:gd name="connsiteY9" fmla="*/ 2414332 h 2414332"/>
              <a:gd name="connsiteX0" fmla="*/ 0 w 2644724"/>
              <a:gd name="connsiteY0" fmla="*/ 2414306 h 2414332"/>
              <a:gd name="connsiteX1" fmla="*/ 822 w 2644724"/>
              <a:gd name="connsiteY1" fmla="*/ 1668912 h 2414332"/>
              <a:gd name="connsiteX2" fmla="*/ 0 w 2644724"/>
              <a:gd name="connsiteY2" fmla="*/ 822042 h 2414332"/>
              <a:gd name="connsiteX3" fmla="*/ 345405 w 2644724"/>
              <a:gd name="connsiteY3" fmla="*/ 354733 h 2414332"/>
              <a:gd name="connsiteX4" fmla="*/ 1181815 w 2644724"/>
              <a:gd name="connsiteY4" fmla="*/ 88701 h 2414332"/>
              <a:gd name="connsiteX5" fmla="*/ 1324529 w 2644724"/>
              <a:gd name="connsiteY5" fmla="*/ 0 h 2414332"/>
              <a:gd name="connsiteX6" fmla="*/ 1455933 w 2644724"/>
              <a:gd name="connsiteY6" fmla="*/ 80922 h 2414332"/>
              <a:gd name="connsiteX7" fmla="*/ 2299319 w 2644724"/>
              <a:gd name="connsiteY7" fmla="*/ 354733 h 2414332"/>
              <a:gd name="connsiteX8" fmla="*/ 2644724 w 2644724"/>
              <a:gd name="connsiteY8" fmla="*/ 822042 h 2414332"/>
              <a:gd name="connsiteX9" fmla="*/ 2644724 w 2644724"/>
              <a:gd name="connsiteY9" fmla="*/ 2414306 h 2414332"/>
              <a:gd name="connsiteX10" fmla="*/ 2644719 w 2644724"/>
              <a:gd name="connsiteY10" fmla="*/ 2414332 h 2414332"/>
              <a:gd name="connsiteX0" fmla="*/ 0 w 2644724"/>
              <a:gd name="connsiteY0" fmla="*/ 2414306 h 2414332"/>
              <a:gd name="connsiteX1" fmla="*/ 822 w 2644724"/>
              <a:gd name="connsiteY1" fmla="*/ 1650458 h 2414332"/>
              <a:gd name="connsiteX2" fmla="*/ 0 w 2644724"/>
              <a:gd name="connsiteY2" fmla="*/ 822042 h 2414332"/>
              <a:gd name="connsiteX3" fmla="*/ 345405 w 2644724"/>
              <a:gd name="connsiteY3" fmla="*/ 354733 h 2414332"/>
              <a:gd name="connsiteX4" fmla="*/ 1181815 w 2644724"/>
              <a:gd name="connsiteY4" fmla="*/ 88701 h 2414332"/>
              <a:gd name="connsiteX5" fmla="*/ 1324529 w 2644724"/>
              <a:gd name="connsiteY5" fmla="*/ 0 h 2414332"/>
              <a:gd name="connsiteX6" fmla="*/ 1455933 w 2644724"/>
              <a:gd name="connsiteY6" fmla="*/ 80922 h 2414332"/>
              <a:gd name="connsiteX7" fmla="*/ 2299319 w 2644724"/>
              <a:gd name="connsiteY7" fmla="*/ 354733 h 2414332"/>
              <a:gd name="connsiteX8" fmla="*/ 2644724 w 2644724"/>
              <a:gd name="connsiteY8" fmla="*/ 822042 h 2414332"/>
              <a:gd name="connsiteX9" fmla="*/ 2644724 w 2644724"/>
              <a:gd name="connsiteY9" fmla="*/ 2414306 h 2414332"/>
              <a:gd name="connsiteX10" fmla="*/ 2644719 w 2644724"/>
              <a:gd name="connsiteY10" fmla="*/ 2414332 h 2414332"/>
              <a:gd name="connsiteX0" fmla="*/ 0 w 2645225"/>
              <a:gd name="connsiteY0" fmla="*/ 2414306 h 2414332"/>
              <a:gd name="connsiteX1" fmla="*/ 822 w 2645225"/>
              <a:gd name="connsiteY1" fmla="*/ 1650458 h 2414332"/>
              <a:gd name="connsiteX2" fmla="*/ 0 w 2645225"/>
              <a:gd name="connsiteY2" fmla="*/ 822042 h 2414332"/>
              <a:gd name="connsiteX3" fmla="*/ 345405 w 2645225"/>
              <a:gd name="connsiteY3" fmla="*/ 354733 h 2414332"/>
              <a:gd name="connsiteX4" fmla="*/ 1181815 w 2645225"/>
              <a:gd name="connsiteY4" fmla="*/ 88701 h 2414332"/>
              <a:gd name="connsiteX5" fmla="*/ 1324529 w 2645225"/>
              <a:gd name="connsiteY5" fmla="*/ 0 h 2414332"/>
              <a:gd name="connsiteX6" fmla="*/ 1455933 w 2645225"/>
              <a:gd name="connsiteY6" fmla="*/ 80922 h 2414332"/>
              <a:gd name="connsiteX7" fmla="*/ 2299319 w 2645225"/>
              <a:gd name="connsiteY7" fmla="*/ 354733 h 2414332"/>
              <a:gd name="connsiteX8" fmla="*/ 2644724 w 2645225"/>
              <a:gd name="connsiteY8" fmla="*/ 822042 h 2414332"/>
              <a:gd name="connsiteX9" fmla="*/ 2645225 w 2645225"/>
              <a:gd name="connsiteY9" fmla="*/ 1658846 h 2414332"/>
              <a:gd name="connsiteX10" fmla="*/ 2644724 w 2645225"/>
              <a:gd name="connsiteY10" fmla="*/ 2414306 h 2414332"/>
              <a:gd name="connsiteX11" fmla="*/ 2644719 w 2645225"/>
              <a:gd name="connsiteY11" fmla="*/ 2414332 h 2414332"/>
              <a:gd name="connsiteX0" fmla="*/ 0 w 2645225"/>
              <a:gd name="connsiteY0" fmla="*/ 2414306 h 2414306"/>
              <a:gd name="connsiteX1" fmla="*/ 822 w 2645225"/>
              <a:gd name="connsiteY1" fmla="*/ 1650458 h 2414306"/>
              <a:gd name="connsiteX2" fmla="*/ 0 w 2645225"/>
              <a:gd name="connsiteY2" fmla="*/ 822042 h 2414306"/>
              <a:gd name="connsiteX3" fmla="*/ 345405 w 2645225"/>
              <a:gd name="connsiteY3" fmla="*/ 354733 h 2414306"/>
              <a:gd name="connsiteX4" fmla="*/ 1181815 w 2645225"/>
              <a:gd name="connsiteY4" fmla="*/ 88701 h 2414306"/>
              <a:gd name="connsiteX5" fmla="*/ 1324529 w 2645225"/>
              <a:gd name="connsiteY5" fmla="*/ 0 h 2414306"/>
              <a:gd name="connsiteX6" fmla="*/ 1455933 w 2645225"/>
              <a:gd name="connsiteY6" fmla="*/ 80922 h 2414306"/>
              <a:gd name="connsiteX7" fmla="*/ 2299319 w 2645225"/>
              <a:gd name="connsiteY7" fmla="*/ 354733 h 2414306"/>
              <a:gd name="connsiteX8" fmla="*/ 2644724 w 2645225"/>
              <a:gd name="connsiteY8" fmla="*/ 822042 h 2414306"/>
              <a:gd name="connsiteX9" fmla="*/ 2645225 w 2645225"/>
              <a:gd name="connsiteY9" fmla="*/ 1658846 h 2414306"/>
              <a:gd name="connsiteX10" fmla="*/ 2644724 w 2645225"/>
              <a:gd name="connsiteY10" fmla="*/ 2414306 h 2414306"/>
              <a:gd name="connsiteX0" fmla="*/ 0 w 2645225"/>
              <a:gd name="connsiteY0" fmla="*/ 2414306 h 2414306"/>
              <a:gd name="connsiteX1" fmla="*/ 822 w 2645225"/>
              <a:gd name="connsiteY1" fmla="*/ 1650458 h 2414306"/>
              <a:gd name="connsiteX2" fmla="*/ 0 w 2645225"/>
              <a:gd name="connsiteY2" fmla="*/ 822042 h 2414306"/>
              <a:gd name="connsiteX3" fmla="*/ 345405 w 2645225"/>
              <a:gd name="connsiteY3" fmla="*/ 354733 h 2414306"/>
              <a:gd name="connsiteX4" fmla="*/ 1181815 w 2645225"/>
              <a:gd name="connsiteY4" fmla="*/ 88701 h 2414306"/>
              <a:gd name="connsiteX5" fmla="*/ 1324529 w 2645225"/>
              <a:gd name="connsiteY5" fmla="*/ 0 h 2414306"/>
              <a:gd name="connsiteX6" fmla="*/ 1455933 w 2645225"/>
              <a:gd name="connsiteY6" fmla="*/ 80922 h 2414306"/>
              <a:gd name="connsiteX7" fmla="*/ 2299319 w 2645225"/>
              <a:gd name="connsiteY7" fmla="*/ 354733 h 2414306"/>
              <a:gd name="connsiteX8" fmla="*/ 2644724 w 2645225"/>
              <a:gd name="connsiteY8" fmla="*/ 822042 h 2414306"/>
              <a:gd name="connsiteX9" fmla="*/ 2645225 w 2645225"/>
              <a:gd name="connsiteY9" fmla="*/ 1658846 h 2414306"/>
              <a:gd name="connsiteX0" fmla="*/ 822 w 2645225"/>
              <a:gd name="connsiteY0" fmla="*/ 1650458 h 1658846"/>
              <a:gd name="connsiteX1" fmla="*/ 0 w 2645225"/>
              <a:gd name="connsiteY1" fmla="*/ 822042 h 1658846"/>
              <a:gd name="connsiteX2" fmla="*/ 345405 w 2645225"/>
              <a:gd name="connsiteY2" fmla="*/ 354733 h 1658846"/>
              <a:gd name="connsiteX3" fmla="*/ 1181815 w 2645225"/>
              <a:gd name="connsiteY3" fmla="*/ 88701 h 1658846"/>
              <a:gd name="connsiteX4" fmla="*/ 1324529 w 2645225"/>
              <a:gd name="connsiteY4" fmla="*/ 0 h 1658846"/>
              <a:gd name="connsiteX5" fmla="*/ 1455933 w 2645225"/>
              <a:gd name="connsiteY5" fmla="*/ 80922 h 1658846"/>
              <a:gd name="connsiteX6" fmla="*/ 2299319 w 2645225"/>
              <a:gd name="connsiteY6" fmla="*/ 354733 h 1658846"/>
              <a:gd name="connsiteX7" fmla="*/ 2644724 w 2645225"/>
              <a:gd name="connsiteY7" fmla="*/ 822042 h 1658846"/>
              <a:gd name="connsiteX8" fmla="*/ 2645225 w 2645225"/>
              <a:gd name="connsiteY8" fmla="*/ 1658846 h 165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5225" h="1658846">
                <a:moveTo>
                  <a:pt x="822" y="1650458"/>
                </a:moveTo>
                <a:lnTo>
                  <a:pt x="0" y="822042"/>
                </a:lnTo>
                <a:cubicBezTo>
                  <a:pt x="0" y="580785"/>
                  <a:pt x="107938" y="460028"/>
                  <a:pt x="345405" y="354733"/>
                </a:cubicBezTo>
                <a:cubicBezTo>
                  <a:pt x="592364" y="264002"/>
                  <a:pt x="894152" y="229668"/>
                  <a:pt x="1181815" y="88701"/>
                </a:cubicBezTo>
                <a:lnTo>
                  <a:pt x="1324529" y="0"/>
                </a:lnTo>
                <a:lnTo>
                  <a:pt x="1455933" y="80922"/>
                </a:lnTo>
                <a:cubicBezTo>
                  <a:pt x="1743596" y="221889"/>
                  <a:pt x="2052361" y="264002"/>
                  <a:pt x="2299319" y="354733"/>
                </a:cubicBezTo>
                <a:cubicBezTo>
                  <a:pt x="2536786" y="460028"/>
                  <a:pt x="2644724" y="580785"/>
                  <a:pt x="2644724" y="822042"/>
                </a:cubicBezTo>
                <a:lnTo>
                  <a:pt x="2645225" y="1658846"/>
                </a:lnTo>
              </a:path>
            </a:pathLst>
          </a:custGeom>
          <a:noFill/>
          <a:ln w="254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73C6D-02A4-CC1A-38F6-8700FFC76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700" y="3429000"/>
            <a:ext cx="4749800" cy="24765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en-US" sz="4100" b="1" i="0" u="none" strike="noStrike" dirty="0">
                <a:effectLst/>
              </a:rPr>
              <a:t>The formative twin crises of 1993-94</a:t>
            </a:r>
            <a:br>
              <a:rPr lang="en-US" sz="4100" b="0" dirty="0">
                <a:effectLst/>
              </a:rPr>
            </a:br>
            <a:br>
              <a:rPr lang="en-US" sz="4100" dirty="0"/>
            </a:br>
            <a:endParaRPr lang="en-US" sz="410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C782F3A-EB09-4558-BBDA-4E08BA58E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026" y="2758419"/>
            <a:ext cx="3994146" cy="4121502"/>
          </a:xfrm>
          <a:custGeom>
            <a:avLst/>
            <a:gdLst>
              <a:gd name="connsiteX0" fmla="*/ 1324902 w 2644724"/>
              <a:gd name="connsiteY0" fmla="*/ 0 h 2397243"/>
              <a:gd name="connsiteX1" fmla="*/ 1324529 w 2644724"/>
              <a:gd name="connsiteY1" fmla="*/ 2617 h 2397243"/>
              <a:gd name="connsiteX2" fmla="*/ 1440541 w 2644724"/>
              <a:gd name="connsiteY2" fmla="*/ 67117 h 2397243"/>
              <a:gd name="connsiteX3" fmla="*/ 2299319 w 2644724"/>
              <a:gd name="connsiteY3" fmla="*/ 337644 h 2397243"/>
              <a:gd name="connsiteX4" fmla="*/ 2644724 w 2644724"/>
              <a:gd name="connsiteY4" fmla="*/ 804953 h 2397243"/>
              <a:gd name="connsiteX5" fmla="*/ 2644724 w 2644724"/>
              <a:gd name="connsiteY5" fmla="*/ 2397217 h 2397243"/>
              <a:gd name="connsiteX6" fmla="*/ 2644719 w 2644724"/>
              <a:gd name="connsiteY6" fmla="*/ 2397243 h 2397243"/>
              <a:gd name="connsiteX7" fmla="*/ 6 w 2644724"/>
              <a:gd name="connsiteY7" fmla="*/ 2397243 h 2397243"/>
              <a:gd name="connsiteX8" fmla="*/ 0 w 2644724"/>
              <a:gd name="connsiteY8" fmla="*/ 2397217 h 2397243"/>
              <a:gd name="connsiteX9" fmla="*/ 0 w 2644724"/>
              <a:gd name="connsiteY9" fmla="*/ 804953 h 2397243"/>
              <a:gd name="connsiteX10" fmla="*/ 345405 w 2644724"/>
              <a:gd name="connsiteY10" fmla="*/ 337644 h 2397243"/>
              <a:gd name="connsiteX11" fmla="*/ 1204184 w 2644724"/>
              <a:gd name="connsiteY11" fmla="*/ 67117 h 2397243"/>
              <a:gd name="connsiteX12" fmla="*/ 1320196 w 2644724"/>
              <a:gd name="connsiteY12" fmla="*/ 2617 h 2397243"/>
              <a:gd name="connsiteX13" fmla="*/ 1322362 w 2644724"/>
              <a:gd name="connsiteY13" fmla="*/ 1412 h 2397243"/>
              <a:gd name="connsiteX0" fmla="*/ 1324902 w 2644724"/>
              <a:gd name="connsiteY0" fmla="*/ 0 h 2472784"/>
              <a:gd name="connsiteX1" fmla="*/ 1324529 w 2644724"/>
              <a:gd name="connsiteY1" fmla="*/ 78158 h 2472784"/>
              <a:gd name="connsiteX2" fmla="*/ 1440541 w 2644724"/>
              <a:gd name="connsiteY2" fmla="*/ 142658 h 2472784"/>
              <a:gd name="connsiteX3" fmla="*/ 2299319 w 2644724"/>
              <a:gd name="connsiteY3" fmla="*/ 413185 h 2472784"/>
              <a:gd name="connsiteX4" fmla="*/ 2644724 w 2644724"/>
              <a:gd name="connsiteY4" fmla="*/ 880494 h 2472784"/>
              <a:gd name="connsiteX5" fmla="*/ 2644724 w 2644724"/>
              <a:gd name="connsiteY5" fmla="*/ 2472758 h 2472784"/>
              <a:gd name="connsiteX6" fmla="*/ 2644719 w 2644724"/>
              <a:gd name="connsiteY6" fmla="*/ 2472784 h 2472784"/>
              <a:gd name="connsiteX7" fmla="*/ 6 w 2644724"/>
              <a:gd name="connsiteY7" fmla="*/ 2472784 h 2472784"/>
              <a:gd name="connsiteX8" fmla="*/ 0 w 2644724"/>
              <a:gd name="connsiteY8" fmla="*/ 2472758 h 2472784"/>
              <a:gd name="connsiteX9" fmla="*/ 0 w 2644724"/>
              <a:gd name="connsiteY9" fmla="*/ 880494 h 2472784"/>
              <a:gd name="connsiteX10" fmla="*/ 345405 w 2644724"/>
              <a:gd name="connsiteY10" fmla="*/ 413185 h 2472784"/>
              <a:gd name="connsiteX11" fmla="*/ 1204184 w 2644724"/>
              <a:gd name="connsiteY11" fmla="*/ 142658 h 2472784"/>
              <a:gd name="connsiteX12" fmla="*/ 1320196 w 2644724"/>
              <a:gd name="connsiteY12" fmla="*/ 78158 h 2472784"/>
              <a:gd name="connsiteX13" fmla="*/ 1322362 w 2644724"/>
              <a:gd name="connsiteY13" fmla="*/ 76953 h 2472784"/>
              <a:gd name="connsiteX14" fmla="*/ 1324902 w 2644724"/>
              <a:gd name="connsiteY14" fmla="*/ 0 h 2472784"/>
              <a:gd name="connsiteX0" fmla="*/ 1322362 w 2644724"/>
              <a:gd name="connsiteY0" fmla="*/ 3996 h 2399827"/>
              <a:gd name="connsiteX1" fmla="*/ 1324529 w 2644724"/>
              <a:gd name="connsiteY1" fmla="*/ 5201 h 2399827"/>
              <a:gd name="connsiteX2" fmla="*/ 1440541 w 2644724"/>
              <a:gd name="connsiteY2" fmla="*/ 69701 h 2399827"/>
              <a:gd name="connsiteX3" fmla="*/ 2299319 w 2644724"/>
              <a:gd name="connsiteY3" fmla="*/ 340228 h 2399827"/>
              <a:gd name="connsiteX4" fmla="*/ 2644724 w 2644724"/>
              <a:gd name="connsiteY4" fmla="*/ 807537 h 2399827"/>
              <a:gd name="connsiteX5" fmla="*/ 2644724 w 2644724"/>
              <a:gd name="connsiteY5" fmla="*/ 2399801 h 2399827"/>
              <a:gd name="connsiteX6" fmla="*/ 2644719 w 2644724"/>
              <a:gd name="connsiteY6" fmla="*/ 2399827 h 2399827"/>
              <a:gd name="connsiteX7" fmla="*/ 6 w 2644724"/>
              <a:gd name="connsiteY7" fmla="*/ 2399827 h 2399827"/>
              <a:gd name="connsiteX8" fmla="*/ 0 w 2644724"/>
              <a:gd name="connsiteY8" fmla="*/ 2399801 h 2399827"/>
              <a:gd name="connsiteX9" fmla="*/ 0 w 2644724"/>
              <a:gd name="connsiteY9" fmla="*/ 807537 h 2399827"/>
              <a:gd name="connsiteX10" fmla="*/ 345405 w 2644724"/>
              <a:gd name="connsiteY10" fmla="*/ 340228 h 2399827"/>
              <a:gd name="connsiteX11" fmla="*/ 1204184 w 2644724"/>
              <a:gd name="connsiteY11" fmla="*/ 69701 h 2399827"/>
              <a:gd name="connsiteX12" fmla="*/ 1320196 w 2644724"/>
              <a:gd name="connsiteY12" fmla="*/ 5201 h 2399827"/>
              <a:gd name="connsiteX13" fmla="*/ 1322362 w 2644724"/>
              <a:gd name="connsiteY13" fmla="*/ 3996 h 2399827"/>
              <a:gd name="connsiteX0" fmla="*/ 1322362 w 2644724"/>
              <a:gd name="connsiteY0" fmla="*/ 0 h 2461519"/>
              <a:gd name="connsiteX1" fmla="*/ 1324529 w 2644724"/>
              <a:gd name="connsiteY1" fmla="*/ 66893 h 2461519"/>
              <a:gd name="connsiteX2" fmla="*/ 1440541 w 2644724"/>
              <a:gd name="connsiteY2" fmla="*/ 131393 h 2461519"/>
              <a:gd name="connsiteX3" fmla="*/ 2299319 w 2644724"/>
              <a:gd name="connsiteY3" fmla="*/ 401920 h 2461519"/>
              <a:gd name="connsiteX4" fmla="*/ 2644724 w 2644724"/>
              <a:gd name="connsiteY4" fmla="*/ 869229 h 2461519"/>
              <a:gd name="connsiteX5" fmla="*/ 2644724 w 2644724"/>
              <a:gd name="connsiteY5" fmla="*/ 2461493 h 2461519"/>
              <a:gd name="connsiteX6" fmla="*/ 2644719 w 2644724"/>
              <a:gd name="connsiteY6" fmla="*/ 2461519 h 2461519"/>
              <a:gd name="connsiteX7" fmla="*/ 6 w 2644724"/>
              <a:gd name="connsiteY7" fmla="*/ 2461519 h 2461519"/>
              <a:gd name="connsiteX8" fmla="*/ 0 w 2644724"/>
              <a:gd name="connsiteY8" fmla="*/ 2461493 h 2461519"/>
              <a:gd name="connsiteX9" fmla="*/ 0 w 2644724"/>
              <a:gd name="connsiteY9" fmla="*/ 869229 h 2461519"/>
              <a:gd name="connsiteX10" fmla="*/ 345405 w 2644724"/>
              <a:gd name="connsiteY10" fmla="*/ 401920 h 2461519"/>
              <a:gd name="connsiteX11" fmla="*/ 1204184 w 2644724"/>
              <a:gd name="connsiteY11" fmla="*/ 131393 h 2461519"/>
              <a:gd name="connsiteX12" fmla="*/ 1320196 w 2644724"/>
              <a:gd name="connsiteY12" fmla="*/ 66893 h 2461519"/>
              <a:gd name="connsiteX13" fmla="*/ 1322362 w 2644724"/>
              <a:gd name="connsiteY13" fmla="*/ 0 h 2461519"/>
              <a:gd name="connsiteX0" fmla="*/ 1320196 w 2644724"/>
              <a:gd name="connsiteY0" fmla="*/ 0 h 2394626"/>
              <a:gd name="connsiteX1" fmla="*/ 1324529 w 2644724"/>
              <a:gd name="connsiteY1" fmla="*/ 0 h 2394626"/>
              <a:gd name="connsiteX2" fmla="*/ 1440541 w 2644724"/>
              <a:gd name="connsiteY2" fmla="*/ 64500 h 2394626"/>
              <a:gd name="connsiteX3" fmla="*/ 2299319 w 2644724"/>
              <a:gd name="connsiteY3" fmla="*/ 335027 h 2394626"/>
              <a:gd name="connsiteX4" fmla="*/ 2644724 w 2644724"/>
              <a:gd name="connsiteY4" fmla="*/ 802336 h 2394626"/>
              <a:gd name="connsiteX5" fmla="*/ 2644724 w 2644724"/>
              <a:gd name="connsiteY5" fmla="*/ 2394600 h 2394626"/>
              <a:gd name="connsiteX6" fmla="*/ 2644719 w 2644724"/>
              <a:gd name="connsiteY6" fmla="*/ 2394626 h 2394626"/>
              <a:gd name="connsiteX7" fmla="*/ 6 w 2644724"/>
              <a:gd name="connsiteY7" fmla="*/ 2394626 h 2394626"/>
              <a:gd name="connsiteX8" fmla="*/ 0 w 2644724"/>
              <a:gd name="connsiteY8" fmla="*/ 2394600 h 2394626"/>
              <a:gd name="connsiteX9" fmla="*/ 0 w 2644724"/>
              <a:gd name="connsiteY9" fmla="*/ 802336 h 2394626"/>
              <a:gd name="connsiteX10" fmla="*/ 345405 w 2644724"/>
              <a:gd name="connsiteY10" fmla="*/ 335027 h 2394626"/>
              <a:gd name="connsiteX11" fmla="*/ 1204184 w 2644724"/>
              <a:gd name="connsiteY11" fmla="*/ 64500 h 2394626"/>
              <a:gd name="connsiteX12" fmla="*/ 1320196 w 2644724"/>
              <a:gd name="connsiteY12" fmla="*/ 0 h 2394626"/>
              <a:gd name="connsiteX0" fmla="*/ 1204184 w 2644724"/>
              <a:gd name="connsiteY0" fmla="*/ 64500 h 2394626"/>
              <a:gd name="connsiteX1" fmla="*/ 1324529 w 2644724"/>
              <a:gd name="connsiteY1" fmla="*/ 0 h 2394626"/>
              <a:gd name="connsiteX2" fmla="*/ 1440541 w 2644724"/>
              <a:gd name="connsiteY2" fmla="*/ 64500 h 2394626"/>
              <a:gd name="connsiteX3" fmla="*/ 2299319 w 2644724"/>
              <a:gd name="connsiteY3" fmla="*/ 335027 h 2394626"/>
              <a:gd name="connsiteX4" fmla="*/ 2644724 w 2644724"/>
              <a:gd name="connsiteY4" fmla="*/ 802336 h 2394626"/>
              <a:gd name="connsiteX5" fmla="*/ 2644724 w 2644724"/>
              <a:gd name="connsiteY5" fmla="*/ 2394600 h 2394626"/>
              <a:gd name="connsiteX6" fmla="*/ 2644719 w 2644724"/>
              <a:gd name="connsiteY6" fmla="*/ 2394626 h 2394626"/>
              <a:gd name="connsiteX7" fmla="*/ 6 w 2644724"/>
              <a:gd name="connsiteY7" fmla="*/ 2394626 h 2394626"/>
              <a:gd name="connsiteX8" fmla="*/ 0 w 2644724"/>
              <a:gd name="connsiteY8" fmla="*/ 2394600 h 2394626"/>
              <a:gd name="connsiteX9" fmla="*/ 0 w 2644724"/>
              <a:gd name="connsiteY9" fmla="*/ 802336 h 2394626"/>
              <a:gd name="connsiteX10" fmla="*/ 345405 w 2644724"/>
              <a:gd name="connsiteY10" fmla="*/ 335027 h 2394626"/>
              <a:gd name="connsiteX11" fmla="*/ 1204184 w 2644724"/>
              <a:gd name="connsiteY11" fmla="*/ 64500 h 2394626"/>
              <a:gd name="connsiteX0" fmla="*/ 1204184 w 2644724"/>
              <a:gd name="connsiteY0" fmla="*/ 84206 h 2414332"/>
              <a:gd name="connsiteX1" fmla="*/ 1324529 w 2644724"/>
              <a:gd name="connsiteY1" fmla="*/ 0 h 2414332"/>
              <a:gd name="connsiteX2" fmla="*/ 1440541 w 2644724"/>
              <a:gd name="connsiteY2" fmla="*/ 84206 h 2414332"/>
              <a:gd name="connsiteX3" fmla="*/ 2299319 w 2644724"/>
              <a:gd name="connsiteY3" fmla="*/ 354733 h 2414332"/>
              <a:gd name="connsiteX4" fmla="*/ 2644724 w 2644724"/>
              <a:gd name="connsiteY4" fmla="*/ 822042 h 2414332"/>
              <a:gd name="connsiteX5" fmla="*/ 2644724 w 2644724"/>
              <a:gd name="connsiteY5" fmla="*/ 2414306 h 2414332"/>
              <a:gd name="connsiteX6" fmla="*/ 2644719 w 2644724"/>
              <a:gd name="connsiteY6" fmla="*/ 2414332 h 2414332"/>
              <a:gd name="connsiteX7" fmla="*/ 6 w 2644724"/>
              <a:gd name="connsiteY7" fmla="*/ 2414332 h 2414332"/>
              <a:gd name="connsiteX8" fmla="*/ 0 w 2644724"/>
              <a:gd name="connsiteY8" fmla="*/ 2414306 h 2414332"/>
              <a:gd name="connsiteX9" fmla="*/ 0 w 2644724"/>
              <a:gd name="connsiteY9" fmla="*/ 822042 h 2414332"/>
              <a:gd name="connsiteX10" fmla="*/ 345405 w 2644724"/>
              <a:gd name="connsiteY10" fmla="*/ 354733 h 2414332"/>
              <a:gd name="connsiteX11" fmla="*/ 1204184 w 2644724"/>
              <a:gd name="connsiteY11" fmla="*/ 84206 h 2414332"/>
              <a:gd name="connsiteX0" fmla="*/ 1204184 w 2644724"/>
              <a:gd name="connsiteY0" fmla="*/ 84206 h 2414332"/>
              <a:gd name="connsiteX1" fmla="*/ 1324529 w 2644724"/>
              <a:gd name="connsiteY1" fmla="*/ 0 h 2414332"/>
              <a:gd name="connsiteX2" fmla="*/ 1455933 w 2644724"/>
              <a:gd name="connsiteY2" fmla="*/ 80922 h 2414332"/>
              <a:gd name="connsiteX3" fmla="*/ 2299319 w 2644724"/>
              <a:gd name="connsiteY3" fmla="*/ 354733 h 2414332"/>
              <a:gd name="connsiteX4" fmla="*/ 2644724 w 2644724"/>
              <a:gd name="connsiteY4" fmla="*/ 822042 h 2414332"/>
              <a:gd name="connsiteX5" fmla="*/ 2644724 w 2644724"/>
              <a:gd name="connsiteY5" fmla="*/ 2414306 h 2414332"/>
              <a:gd name="connsiteX6" fmla="*/ 2644719 w 2644724"/>
              <a:gd name="connsiteY6" fmla="*/ 2414332 h 2414332"/>
              <a:gd name="connsiteX7" fmla="*/ 6 w 2644724"/>
              <a:gd name="connsiteY7" fmla="*/ 2414332 h 2414332"/>
              <a:gd name="connsiteX8" fmla="*/ 0 w 2644724"/>
              <a:gd name="connsiteY8" fmla="*/ 2414306 h 2414332"/>
              <a:gd name="connsiteX9" fmla="*/ 0 w 2644724"/>
              <a:gd name="connsiteY9" fmla="*/ 822042 h 2414332"/>
              <a:gd name="connsiteX10" fmla="*/ 345405 w 2644724"/>
              <a:gd name="connsiteY10" fmla="*/ 354733 h 2414332"/>
              <a:gd name="connsiteX11" fmla="*/ 1204184 w 2644724"/>
              <a:gd name="connsiteY11" fmla="*/ 84206 h 2414332"/>
              <a:gd name="connsiteX0" fmla="*/ 1188792 w 2644724"/>
              <a:gd name="connsiteY0" fmla="*/ 84206 h 2414332"/>
              <a:gd name="connsiteX1" fmla="*/ 1324529 w 2644724"/>
              <a:gd name="connsiteY1" fmla="*/ 0 h 2414332"/>
              <a:gd name="connsiteX2" fmla="*/ 1455933 w 2644724"/>
              <a:gd name="connsiteY2" fmla="*/ 80922 h 2414332"/>
              <a:gd name="connsiteX3" fmla="*/ 2299319 w 2644724"/>
              <a:gd name="connsiteY3" fmla="*/ 354733 h 2414332"/>
              <a:gd name="connsiteX4" fmla="*/ 2644724 w 2644724"/>
              <a:gd name="connsiteY4" fmla="*/ 822042 h 2414332"/>
              <a:gd name="connsiteX5" fmla="*/ 2644724 w 2644724"/>
              <a:gd name="connsiteY5" fmla="*/ 2414306 h 2414332"/>
              <a:gd name="connsiteX6" fmla="*/ 2644719 w 2644724"/>
              <a:gd name="connsiteY6" fmla="*/ 2414332 h 2414332"/>
              <a:gd name="connsiteX7" fmla="*/ 6 w 2644724"/>
              <a:gd name="connsiteY7" fmla="*/ 2414332 h 2414332"/>
              <a:gd name="connsiteX8" fmla="*/ 0 w 2644724"/>
              <a:gd name="connsiteY8" fmla="*/ 2414306 h 2414332"/>
              <a:gd name="connsiteX9" fmla="*/ 0 w 2644724"/>
              <a:gd name="connsiteY9" fmla="*/ 822042 h 2414332"/>
              <a:gd name="connsiteX10" fmla="*/ 345405 w 2644724"/>
              <a:gd name="connsiteY10" fmla="*/ 354733 h 2414332"/>
              <a:gd name="connsiteX11" fmla="*/ 1188792 w 2644724"/>
              <a:gd name="connsiteY11" fmla="*/ 84206 h 2414332"/>
              <a:gd name="connsiteX0" fmla="*/ 1181815 w 2644724"/>
              <a:gd name="connsiteY0" fmla="*/ 88701 h 2414332"/>
              <a:gd name="connsiteX1" fmla="*/ 1324529 w 2644724"/>
              <a:gd name="connsiteY1" fmla="*/ 0 h 2414332"/>
              <a:gd name="connsiteX2" fmla="*/ 1455933 w 2644724"/>
              <a:gd name="connsiteY2" fmla="*/ 80922 h 2414332"/>
              <a:gd name="connsiteX3" fmla="*/ 2299319 w 2644724"/>
              <a:gd name="connsiteY3" fmla="*/ 354733 h 2414332"/>
              <a:gd name="connsiteX4" fmla="*/ 2644724 w 2644724"/>
              <a:gd name="connsiteY4" fmla="*/ 822042 h 2414332"/>
              <a:gd name="connsiteX5" fmla="*/ 2644724 w 2644724"/>
              <a:gd name="connsiteY5" fmla="*/ 2414306 h 2414332"/>
              <a:gd name="connsiteX6" fmla="*/ 2644719 w 2644724"/>
              <a:gd name="connsiteY6" fmla="*/ 2414332 h 2414332"/>
              <a:gd name="connsiteX7" fmla="*/ 6 w 2644724"/>
              <a:gd name="connsiteY7" fmla="*/ 2414332 h 2414332"/>
              <a:gd name="connsiteX8" fmla="*/ 0 w 2644724"/>
              <a:gd name="connsiteY8" fmla="*/ 2414306 h 2414332"/>
              <a:gd name="connsiteX9" fmla="*/ 0 w 2644724"/>
              <a:gd name="connsiteY9" fmla="*/ 822042 h 2414332"/>
              <a:gd name="connsiteX10" fmla="*/ 345405 w 2644724"/>
              <a:gd name="connsiteY10" fmla="*/ 354733 h 2414332"/>
              <a:gd name="connsiteX11" fmla="*/ 1181815 w 2644724"/>
              <a:gd name="connsiteY11" fmla="*/ 88701 h 2414332"/>
              <a:gd name="connsiteX0" fmla="*/ 0 w 2644724"/>
              <a:gd name="connsiteY0" fmla="*/ 2414306 h 2453562"/>
              <a:gd name="connsiteX1" fmla="*/ 0 w 2644724"/>
              <a:gd name="connsiteY1" fmla="*/ 822042 h 2453562"/>
              <a:gd name="connsiteX2" fmla="*/ 345405 w 2644724"/>
              <a:gd name="connsiteY2" fmla="*/ 354733 h 2453562"/>
              <a:gd name="connsiteX3" fmla="*/ 1181815 w 2644724"/>
              <a:gd name="connsiteY3" fmla="*/ 88701 h 2453562"/>
              <a:gd name="connsiteX4" fmla="*/ 1324529 w 2644724"/>
              <a:gd name="connsiteY4" fmla="*/ 0 h 2453562"/>
              <a:gd name="connsiteX5" fmla="*/ 1455933 w 2644724"/>
              <a:gd name="connsiteY5" fmla="*/ 80922 h 2453562"/>
              <a:gd name="connsiteX6" fmla="*/ 2299319 w 2644724"/>
              <a:gd name="connsiteY6" fmla="*/ 354733 h 2453562"/>
              <a:gd name="connsiteX7" fmla="*/ 2644724 w 2644724"/>
              <a:gd name="connsiteY7" fmla="*/ 822042 h 2453562"/>
              <a:gd name="connsiteX8" fmla="*/ 2644724 w 2644724"/>
              <a:gd name="connsiteY8" fmla="*/ 2414306 h 2453562"/>
              <a:gd name="connsiteX9" fmla="*/ 2644719 w 2644724"/>
              <a:gd name="connsiteY9" fmla="*/ 2414332 h 2453562"/>
              <a:gd name="connsiteX10" fmla="*/ 6 w 2644724"/>
              <a:gd name="connsiteY10" fmla="*/ 2414332 h 2453562"/>
              <a:gd name="connsiteX11" fmla="*/ 60547 w 2644724"/>
              <a:gd name="connsiteY11" fmla="*/ 2453562 h 2453562"/>
              <a:gd name="connsiteX0" fmla="*/ 0 w 2644724"/>
              <a:gd name="connsiteY0" fmla="*/ 2414306 h 2414332"/>
              <a:gd name="connsiteX1" fmla="*/ 0 w 2644724"/>
              <a:gd name="connsiteY1" fmla="*/ 822042 h 2414332"/>
              <a:gd name="connsiteX2" fmla="*/ 345405 w 2644724"/>
              <a:gd name="connsiteY2" fmla="*/ 354733 h 2414332"/>
              <a:gd name="connsiteX3" fmla="*/ 1181815 w 2644724"/>
              <a:gd name="connsiteY3" fmla="*/ 88701 h 2414332"/>
              <a:gd name="connsiteX4" fmla="*/ 1324529 w 2644724"/>
              <a:gd name="connsiteY4" fmla="*/ 0 h 2414332"/>
              <a:gd name="connsiteX5" fmla="*/ 1455933 w 2644724"/>
              <a:gd name="connsiteY5" fmla="*/ 80922 h 2414332"/>
              <a:gd name="connsiteX6" fmla="*/ 2299319 w 2644724"/>
              <a:gd name="connsiteY6" fmla="*/ 354733 h 2414332"/>
              <a:gd name="connsiteX7" fmla="*/ 2644724 w 2644724"/>
              <a:gd name="connsiteY7" fmla="*/ 822042 h 2414332"/>
              <a:gd name="connsiteX8" fmla="*/ 2644724 w 2644724"/>
              <a:gd name="connsiteY8" fmla="*/ 2414306 h 2414332"/>
              <a:gd name="connsiteX9" fmla="*/ 2644719 w 2644724"/>
              <a:gd name="connsiteY9" fmla="*/ 2414332 h 2414332"/>
              <a:gd name="connsiteX10" fmla="*/ 6 w 2644724"/>
              <a:gd name="connsiteY10" fmla="*/ 2414332 h 2414332"/>
              <a:gd name="connsiteX0" fmla="*/ 0 w 2644724"/>
              <a:gd name="connsiteY0" fmla="*/ 2414306 h 2414332"/>
              <a:gd name="connsiteX1" fmla="*/ 0 w 2644724"/>
              <a:gd name="connsiteY1" fmla="*/ 822042 h 2414332"/>
              <a:gd name="connsiteX2" fmla="*/ 345405 w 2644724"/>
              <a:gd name="connsiteY2" fmla="*/ 354733 h 2414332"/>
              <a:gd name="connsiteX3" fmla="*/ 1181815 w 2644724"/>
              <a:gd name="connsiteY3" fmla="*/ 88701 h 2414332"/>
              <a:gd name="connsiteX4" fmla="*/ 1324529 w 2644724"/>
              <a:gd name="connsiteY4" fmla="*/ 0 h 2414332"/>
              <a:gd name="connsiteX5" fmla="*/ 1455933 w 2644724"/>
              <a:gd name="connsiteY5" fmla="*/ 80922 h 2414332"/>
              <a:gd name="connsiteX6" fmla="*/ 2299319 w 2644724"/>
              <a:gd name="connsiteY6" fmla="*/ 354733 h 2414332"/>
              <a:gd name="connsiteX7" fmla="*/ 2644724 w 2644724"/>
              <a:gd name="connsiteY7" fmla="*/ 822042 h 2414332"/>
              <a:gd name="connsiteX8" fmla="*/ 2644724 w 2644724"/>
              <a:gd name="connsiteY8" fmla="*/ 2414306 h 2414332"/>
              <a:gd name="connsiteX9" fmla="*/ 2644719 w 2644724"/>
              <a:gd name="connsiteY9" fmla="*/ 2414332 h 2414332"/>
              <a:gd name="connsiteX0" fmla="*/ 0 w 2644724"/>
              <a:gd name="connsiteY0" fmla="*/ 2414306 h 2414306"/>
              <a:gd name="connsiteX1" fmla="*/ 0 w 2644724"/>
              <a:gd name="connsiteY1" fmla="*/ 822042 h 2414306"/>
              <a:gd name="connsiteX2" fmla="*/ 345405 w 2644724"/>
              <a:gd name="connsiteY2" fmla="*/ 354733 h 2414306"/>
              <a:gd name="connsiteX3" fmla="*/ 1181815 w 2644724"/>
              <a:gd name="connsiteY3" fmla="*/ 88701 h 2414306"/>
              <a:gd name="connsiteX4" fmla="*/ 1324529 w 2644724"/>
              <a:gd name="connsiteY4" fmla="*/ 0 h 2414306"/>
              <a:gd name="connsiteX5" fmla="*/ 1455933 w 2644724"/>
              <a:gd name="connsiteY5" fmla="*/ 80922 h 2414306"/>
              <a:gd name="connsiteX6" fmla="*/ 2299319 w 2644724"/>
              <a:gd name="connsiteY6" fmla="*/ 354733 h 2414306"/>
              <a:gd name="connsiteX7" fmla="*/ 2644724 w 2644724"/>
              <a:gd name="connsiteY7" fmla="*/ 822042 h 2414306"/>
              <a:gd name="connsiteX8" fmla="*/ 2644724 w 2644724"/>
              <a:gd name="connsiteY8" fmla="*/ 2414306 h 2414306"/>
              <a:gd name="connsiteX9" fmla="*/ 2644719 w 2644724"/>
              <a:gd name="connsiteY9" fmla="*/ 1769408 h 2414306"/>
              <a:gd name="connsiteX0" fmla="*/ 8650 w 2644724"/>
              <a:gd name="connsiteY0" fmla="*/ 1758166 h 2414306"/>
              <a:gd name="connsiteX1" fmla="*/ 0 w 2644724"/>
              <a:gd name="connsiteY1" fmla="*/ 822042 h 2414306"/>
              <a:gd name="connsiteX2" fmla="*/ 345405 w 2644724"/>
              <a:gd name="connsiteY2" fmla="*/ 354733 h 2414306"/>
              <a:gd name="connsiteX3" fmla="*/ 1181815 w 2644724"/>
              <a:gd name="connsiteY3" fmla="*/ 88701 h 2414306"/>
              <a:gd name="connsiteX4" fmla="*/ 1324529 w 2644724"/>
              <a:gd name="connsiteY4" fmla="*/ 0 h 2414306"/>
              <a:gd name="connsiteX5" fmla="*/ 1455933 w 2644724"/>
              <a:gd name="connsiteY5" fmla="*/ 80922 h 2414306"/>
              <a:gd name="connsiteX6" fmla="*/ 2299319 w 2644724"/>
              <a:gd name="connsiteY6" fmla="*/ 354733 h 2414306"/>
              <a:gd name="connsiteX7" fmla="*/ 2644724 w 2644724"/>
              <a:gd name="connsiteY7" fmla="*/ 822042 h 2414306"/>
              <a:gd name="connsiteX8" fmla="*/ 2644724 w 2644724"/>
              <a:gd name="connsiteY8" fmla="*/ 2414306 h 2414306"/>
              <a:gd name="connsiteX9" fmla="*/ 2644719 w 2644724"/>
              <a:gd name="connsiteY9" fmla="*/ 1769408 h 2414306"/>
              <a:gd name="connsiteX0" fmla="*/ 8650 w 2644724"/>
              <a:gd name="connsiteY0" fmla="*/ 1758166 h 1769408"/>
              <a:gd name="connsiteX1" fmla="*/ 0 w 2644724"/>
              <a:gd name="connsiteY1" fmla="*/ 822042 h 1769408"/>
              <a:gd name="connsiteX2" fmla="*/ 345405 w 2644724"/>
              <a:gd name="connsiteY2" fmla="*/ 354733 h 1769408"/>
              <a:gd name="connsiteX3" fmla="*/ 1181815 w 2644724"/>
              <a:gd name="connsiteY3" fmla="*/ 88701 h 1769408"/>
              <a:gd name="connsiteX4" fmla="*/ 1324529 w 2644724"/>
              <a:gd name="connsiteY4" fmla="*/ 0 h 1769408"/>
              <a:gd name="connsiteX5" fmla="*/ 1455933 w 2644724"/>
              <a:gd name="connsiteY5" fmla="*/ 80922 h 1769408"/>
              <a:gd name="connsiteX6" fmla="*/ 2299319 w 2644724"/>
              <a:gd name="connsiteY6" fmla="*/ 354733 h 1769408"/>
              <a:gd name="connsiteX7" fmla="*/ 2644724 w 2644724"/>
              <a:gd name="connsiteY7" fmla="*/ 822042 h 1769408"/>
              <a:gd name="connsiteX8" fmla="*/ 2644719 w 2644724"/>
              <a:gd name="connsiteY8" fmla="*/ 1769408 h 1769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4724" h="1769408">
                <a:moveTo>
                  <a:pt x="8650" y="1758166"/>
                </a:moveTo>
                <a:cubicBezTo>
                  <a:pt x="5767" y="1446125"/>
                  <a:pt x="2883" y="1134083"/>
                  <a:pt x="0" y="822042"/>
                </a:cubicBezTo>
                <a:cubicBezTo>
                  <a:pt x="0" y="580785"/>
                  <a:pt x="107938" y="460028"/>
                  <a:pt x="345405" y="354733"/>
                </a:cubicBezTo>
                <a:cubicBezTo>
                  <a:pt x="592364" y="264002"/>
                  <a:pt x="894152" y="229668"/>
                  <a:pt x="1181815" y="88701"/>
                </a:cubicBezTo>
                <a:lnTo>
                  <a:pt x="1324529" y="0"/>
                </a:lnTo>
                <a:lnTo>
                  <a:pt x="1455933" y="80922"/>
                </a:lnTo>
                <a:cubicBezTo>
                  <a:pt x="1743596" y="221889"/>
                  <a:pt x="2052361" y="264002"/>
                  <a:pt x="2299319" y="354733"/>
                </a:cubicBezTo>
                <a:cubicBezTo>
                  <a:pt x="2536786" y="460028"/>
                  <a:pt x="2644724" y="580785"/>
                  <a:pt x="2644724" y="822042"/>
                </a:cubicBezTo>
                <a:cubicBezTo>
                  <a:pt x="2644722" y="1137831"/>
                  <a:pt x="2644721" y="1453619"/>
                  <a:pt x="2644719" y="1769408"/>
                </a:cubicBezTo>
              </a:path>
            </a:pathLst>
          </a:custGeom>
          <a:noFill/>
          <a:ln w="254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Category:Leonid Kravchuk - Wikimedia Commons">
            <a:extLst>
              <a:ext uri="{FF2B5EF4-FFF2-40B4-BE49-F238E27FC236}">
                <a16:creationId xmlns:a16="http://schemas.microsoft.com/office/drawing/2014/main" id="{A5E90985-DED8-D0CD-CA5A-190C33A4F5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2" b="19724"/>
          <a:stretch/>
        </p:blipFill>
        <p:spPr>
          <a:xfrm>
            <a:off x="3004136" y="-7697"/>
            <a:ext cx="3852835" cy="3748892"/>
          </a:xfrm>
          <a:custGeom>
            <a:avLst/>
            <a:gdLst/>
            <a:ahLst/>
            <a:cxnLst/>
            <a:rect l="l" t="t" r="r" b="b"/>
            <a:pathLst>
              <a:path w="3852835" h="3748892">
                <a:moveTo>
                  <a:pt x="2039" y="0"/>
                </a:moveTo>
                <a:lnTo>
                  <a:pt x="3850797" y="0"/>
                </a:lnTo>
                <a:lnTo>
                  <a:pt x="3852835" y="1257182"/>
                </a:lnTo>
                <a:lnTo>
                  <a:pt x="3851825" y="1283709"/>
                </a:lnTo>
                <a:lnTo>
                  <a:pt x="3852834" y="1905677"/>
                </a:lnTo>
                <a:cubicBezTo>
                  <a:pt x="3852834" y="2459920"/>
                  <a:pt x="3695589" y="2737336"/>
                  <a:pt x="3349647" y="2979232"/>
                </a:cubicBezTo>
                <a:cubicBezTo>
                  <a:pt x="2989876" y="3187669"/>
                  <a:pt x="2517644" y="3276872"/>
                  <a:pt x="2098579" y="3600716"/>
                </a:cubicBezTo>
                <a:lnTo>
                  <a:pt x="1923260" y="3748892"/>
                </a:lnTo>
                <a:lnTo>
                  <a:pt x="1754253" y="3600716"/>
                </a:lnTo>
                <a:cubicBezTo>
                  <a:pt x="1335186" y="3276872"/>
                  <a:pt x="862955" y="3187669"/>
                  <a:pt x="503186" y="2979232"/>
                </a:cubicBezTo>
                <a:cubicBezTo>
                  <a:pt x="157244" y="2737336"/>
                  <a:pt x="0" y="2459920"/>
                  <a:pt x="0" y="1905677"/>
                </a:cubicBezTo>
                <a:lnTo>
                  <a:pt x="1008" y="1283653"/>
                </a:lnTo>
                <a:lnTo>
                  <a:pt x="1" y="1257182"/>
                </a:lnTo>
                <a:close/>
              </a:path>
            </a:pathLst>
          </a:custGeom>
        </p:spPr>
      </p:pic>
      <p:pic>
        <p:nvPicPr>
          <p:cNvPr id="5" name="Content Placeholder 4" descr="Boris Yeltsin - Wikipedia">
            <a:extLst>
              <a:ext uri="{FF2B5EF4-FFF2-40B4-BE49-F238E27FC236}">
                <a16:creationId xmlns:a16="http://schemas.microsoft.com/office/drawing/2014/main" id="{F51537DB-B4EB-0EEE-7278-93962DD4E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37" r="2" b="29682"/>
          <a:stretch/>
        </p:blipFill>
        <p:spPr>
          <a:xfrm>
            <a:off x="918040" y="2865563"/>
            <a:ext cx="3852835" cy="3992437"/>
          </a:xfrm>
          <a:custGeom>
            <a:avLst/>
            <a:gdLst/>
            <a:ahLst/>
            <a:cxnLst/>
            <a:rect l="l" t="t" r="r" b="b"/>
            <a:pathLst>
              <a:path w="3852835" h="3992437">
                <a:moveTo>
                  <a:pt x="1929575" y="0"/>
                </a:moveTo>
                <a:lnTo>
                  <a:pt x="2098582" y="148176"/>
                </a:lnTo>
                <a:cubicBezTo>
                  <a:pt x="2517649" y="472020"/>
                  <a:pt x="2989880" y="561223"/>
                  <a:pt x="3349649" y="769660"/>
                </a:cubicBezTo>
                <a:cubicBezTo>
                  <a:pt x="3695591" y="1011556"/>
                  <a:pt x="3852835" y="1288972"/>
                  <a:pt x="3852835" y="1843215"/>
                </a:cubicBezTo>
                <a:lnTo>
                  <a:pt x="3851827" y="2465239"/>
                </a:lnTo>
                <a:lnTo>
                  <a:pt x="3852834" y="2491710"/>
                </a:lnTo>
                <a:lnTo>
                  <a:pt x="3850402" y="3992437"/>
                </a:lnTo>
                <a:lnTo>
                  <a:pt x="2433" y="3992437"/>
                </a:lnTo>
                <a:lnTo>
                  <a:pt x="0" y="2491710"/>
                </a:lnTo>
                <a:lnTo>
                  <a:pt x="1010" y="2465183"/>
                </a:lnTo>
                <a:lnTo>
                  <a:pt x="1" y="1843215"/>
                </a:lnTo>
                <a:cubicBezTo>
                  <a:pt x="1" y="1288972"/>
                  <a:pt x="157246" y="1011556"/>
                  <a:pt x="503188" y="769660"/>
                </a:cubicBezTo>
                <a:cubicBezTo>
                  <a:pt x="862959" y="561223"/>
                  <a:pt x="1335191" y="472020"/>
                  <a:pt x="1754256" y="148176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AB50FC-A653-8ACB-023F-1BCDC4CD3A63}"/>
              </a:ext>
            </a:extLst>
          </p:cNvPr>
          <p:cNvSpPr txBox="1"/>
          <p:nvPr/>
        </p:nvSpPr>
        <p:spPr>
          <a:xfrm>
            <a:off x="9832059" y="6870700"/>
            <a:ext cx="23599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Boris_Yelts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F502C-4FFB-9E76-D141-CF9B9BEC277D}"/>
              </a:ext>
            </a:extLst>
          </p:cNvPr>
          <p:cNvSpPr txBox="1"/>
          <p:nvPr/>
        </p:nvSpPr>
        <p:spPr>
          <a:xfrm>
            <a:off x="7459419" y="6870700"/>
            <a:ext cx="235994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Leonid_Kravch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7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020F34D-14DF-4A47-B2BB-1E4C2FE0E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8675E-6934-0CF1-F8D3-60C22728B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120"/>
            <a:ext cx="6988629" cy="1508760"/>
          </a:xfrm>
        </p:spPr>
        <p:txBody>
          <a:bodyPr anchor="ctr">
            <a:normAutofit/>
          </a:bodyPr>
          <a:lstStyle/>
          <a:p>
            <a:r>
              <a:rPr lang="en-US" dirty="0"/>
              <a:t>The Ukrainian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04404-DF99-5478-A412-99159DFB9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9" y="2927927"/>
            <a:ext cx="6308811" cy="2977573"/>
          </a:xfrm>
        </p:spPr>
        <p:txBody>
          <a:bodyPr anchor="t">
            <a:normAutofit/>
          </a:bodyPr>
          <a:lstStyle/>
          <a:p>
            <a:r>
              <a:rPr lang="en-US" sz="2400" b="1" dirty="0"/>
              <a:t>Early elections for president and parliament</a:t>
            </a:r>
          </a:p>
          <a:p>
            <a:r>
              <a:rPr lang="en-US" sz="2400" b="1" dirty="0"/>
              <a:t>First peaceful transfer of power</a:t>
            </a:r>
          </a:p>
          <a:p>
            <a:r>
              <a:rPr lang="en-US" sz="2400" b="1" dirty="0"/>
              <a:t>Precedent for competitive elections and orderly transitions</a:t>
            </a:r>
          </a:p>
        </p:txBody>
      </p:sp>
      <p:pic>
        <p:nvPicPr>
          <p:cNvPr id="8" name="Picture 7" descr="List of presidents of Ukraine - Wikipedia">
            <a:extLst>
              <a:ext uri="{FF2B5EF4-FFF2-40B4-BE49-F238E27FC236}">
                <a16:creationId xmlns:a16="http://schemas.microsoft.com/office/drawing/2014/main" id="{087A5BD8-E16A-C32D-FF32-DCEA03830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2515"/>
          <a:stretch/>
        </p:blipFill>
        <p:spPr>
          <a:xfrm>
            <a:off x="9327801" y="578180"/>
            <a:ext cx="2249810" cy="3044131"/>
          </a:xfrm>
          <a:custGeom>
            <a:avLst/>
            <a:gdLst/>
            <a:ahLst/>
            <a:cxnLst/>
            <a:rect l="l" t="t" r="r" b="b"/>
            <a:pathLst>
              <a:path w="2249810" h="3044131">
                <a:moveTo>
                  <a:pt x="1126749" y="0"/>
                </a:moveTo>
                <a:lnTo>
                  <a:pt x="1225438" y="86525"/>
                </a:lnTo>
                <a:cubicBezTo>
                  <a:pt x="1470146" y="275630"/>
                  <a:pt x="1745900" y="327719"/>
                  <a:pt x="1955981" y="449433"/>
                </a:cubicBezTo>
                <a:cubicBezTo>
                  <a:pt x="2157990" y="590684"/>
                  <a:pt x="2249810" y="752678"/>
                  <a:pt x="2249810" y="1076320"/>
                </a:cubicBezTo>
                <a:lnTo>
                  <a:pt x="2249810" y="1172210"/>
                </a:lnTo>
                <a:lnTo>
                  <a:pt x="2249810" y="1445920"/>
                </a:lnTo>
                <a:lnTo>
                  <a:pt x="2249810" y="1598212"/>
                </a:lnTo>
                <a:lnTo>
                  <a:pt x="2249810" y="1807917"/>
                </a:lnTo>
                <a:lnTo>
                  <a:pt x="2249810" y="1967812"/>
                </a:lnTo>
                <a:cubicBezTo>
                  <a:pt x="2249810" y="2291454"/>
                  <a:pt x="2157989" y="2453447"/>
                  <a:pt x="1955981" y="2594699"/>
                </a:cubicBezTo>
                <a:cubicBezTo>
                  <a:pt x="1745898" y="2716412"/>
                  <a:pt x="1470144" y="2768501"/>
                  <a:pt x="1225436" y="2957606"/>
                </a:cubicBezTo>
                <a:lnTo>
                  <a:pt x="1123061" y="3044131"/>
                </a:lnTo>
                <a:lnTo>
                  <a:pt x="1024372" y="2957606"/>
                </a:lnTo>
                <a:cubicBezTo>
                  <a:pt x="779664" y="2768501"/>
                  <a:pt x="503910" y="2716412"/>
                  <a:pt x="293828" y="2594699"/>
                </a:cubicBezTo>
                <a:cubicBezTo>
                  <a:pt x="91820" y="2453447"/>
                  <a:pt x="0" y="2291454"/>
                  <a:pt x="0" y="1967812"/>
                </a:cubicBezTo>
                <a:lnTo>
                  <a:pt x="0" y="1807917"/>
                </a:lnTo>
                <a:lnTo>
                  <a:pt x="0" y="1598212"/>
                </a:lnTo>
                <a:lnTo>
                  <a:pt x="0" y="1445920"/>
                </a:lnTo>
                <a:lnTo>
                  <a:pt x="0" y="1172210"/>
                </a:lnTo>
                <a:lnTo>
                  <a:pt x="0" y="1076320"/>
                </a:lnTo>
                <a:cubicBezTo>
                  <a:pt x="0" y="752678"/>
                  <a:pt x="91821" y="590684"/>
                  <a:pt x="293829" y="449433"/>
                </a:cubicBezTo>
                <a:cubicBezTo>
                  <a:pt x="503912" y="327719"/>
                  <a:pt x="779665" y="275630"/>
                  <a:pt x="1024374" y="86525"/>
                </a:cubicBezTo>
                <a:close/>
              </a:path>
            </a:pathLst>
          </a:custGeom>
        </p:spPr>
      </p:pic>
      <p:pic>
        <p:nvPicPr>
          <p:cNvPr id="5" name="Picture 4" descr="Leonid Kravtsjuk – Wikipedia">
            <a:extLst>
              <a:ext uri="{FF2B5EF4-FFF2-40B4-BE49-F238E27FC236}">
                <a16:creationId xmlns:a16="http://schemas.microsoft.com/office/drawing/2014/main" id="{67039366-2CDA-832E-6116-6BDE2D089C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63" r="9750" b="-4"/>
          <a:stretch/>
        </p:blipFill>
        <p:spPr>
          <a:xfrm>
            <a:off x="8108667" y="3235700"/>
            <a:ext cx="2249810" cy="3044131"/>
          </a:xfrm>
          <a:custGeom>
            <a:avLst/>
            <a:gdLst/>
            <a:ahLst/>
            <a:cxnLst/>
            <a:rect l="l" t="t" r="r" b="b"/>
            <a:pathLst>
              <a:path w="2249810" h="3044131">
                <a:moveTo>
                  <a:pt x="1126749" y="0"/>
                </a:moveTo>
                <a:lnTo>
                  <a:pt x="1225438" y="86525"/>
                </a:lnTo>
                <a:cubicBezTo>
                  <a:pt x="1470146" y="275630"/>
                  <a:pt x="1745900" y="327719"/>
                  <a:pt x="1955981" y="449433"/>
                </a:cubicBezTo>
                <a:cubicBezTo>
                  <a:pt x="2157990" y="590684"/>
                  <a:pt x="2249810" y="752678"/>
                  <a:pt x="2249810" y="1076319"/>
                </a:cubicBezTo>
                <a:lnTo>
                  <a:pt x="2249810" y="1172210"/>
                </a:lnTo>
                <a:lnTo>
                  <a:pt x="2249810" y="1445920"/>
                </a:lnTo>
                <a:lnTo>
                  <a:pt x="2249810" y="1598212"/>
                </a:lnTo>
                <a:lnTo>
                  <a:pt x="2249810" y="1807917"/>
                </a:lnTo>
                <a:lnTo>
                  <a:pt x="2249810" y="1967812"/>
                </a:lnTo>
                <a:cubicBezTo>
                  <a:pt x="2249810" y="2291454"/>
                  <a:pt x="2157989" y="2453447"/>
                  <a:pt x="1955981" y="2594699"/>
                </a:cubicBezTo>
                <a:cubicBezTo>
                  <a:pt x="1745898" y="2716412"/>
                  <a:pt x="1470144" y="2768501"/>
                  <a:pt x="1225436" y="2957606"/>
                </a:cubicBezTo>
                <a:lnTo>
                  <a:pt x="1123061" y="3044131"/>
                </a:lnTo>
                <a:lnTo>
                  <a:pt x="1024372" y="2957606"/>
                </a:lnTo>
                <a:cubicBezTo>
                  <a:pt x="779664" y="2768501"/>
                  <a:pt x="503911" y="2716412"/>
                  <a:pt x="293829" y="2594699"/>
                </a:cubicBezTo>
                <a:cubicBezTo>
                  <a:pt x="91821" y="2453447"/>
                  <a:pt x="0" y="2291454"/>
                  <a:pt x="0" y="1967812"/>
                </a:cubicBezTo>
                <a:lnTo>
                  <a:pt x="0" y="1807917"/>
                </a:lnTo>
                <a:lnTo>
                  <a:pt x="0" y="1598212"/>
                </a:lnTo>
                <a:lnTo>
                  <a:pt x="0" y="1445920"/>
                </a:lnTo>
                <a:lnTo>
                  <a:pt x="0" y="1172210"/>
                </a:lnTo>
                <a:lnTo>
                  <a:pt x="0" y="1076319"/>
                </a:lnTo>
                <a:cubicBezTo>
                  <a:pt x="0" y="752678"/>
                  <a:pt x="91821" y="590684"/>
                  <a:pt x="293829" y="449433"/>
                </a:cubicBezTo>
                <a:cubicBezTo>
                  <a:pt x="503912" y="327719"/>
                  <a:pt x="779665" y="275630"/>
                  <a:pt x="1024374" y="86525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5FC6654-C9B7-4EF1-B841-E3FA52C91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7462" y="3152886"/>
            <a:ext cx="2372219" cy="3209758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DA488F8-AF2D-4CDB-89A3-29841F2B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64174" y="495366"/>
            <a:ext cx="2372219" cy="3209758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82F079-914F-E360-8CE9-64B88247E9A5}"/>
              </a:ext>
            </a:extLst>
          </p:cNvPr>
          <p:cNvSpPr txBox="1"/>
          <p:nvPr/>
        </p:nvSpPr>
        <p:spPr>
          <a:xfrm>
            <a:off x="9832060" y="6870700"/>
            <a:ext cx="235994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no.wikipedia.org/wiki/Leonid_Kravtshu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DB005C-E067-D838-CAC5-0240A9355A8B}"/>
              </a:ext>
            </a:extLst>
          </p:cNvPr>
          <p:cNvSpPr txBox="1"/>
          <p:nvPr/>
        </p:nvSpPr>
        <p:spPr>
          <a:xfrm>
            <a:off x="7459419" y="6870700"/>
            <a:ext cx="23599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List_of_presidents_of_Ukrain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0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7F76F-F5FD-7507-1129-21B15509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59587"/>
            <a:ext cx="5280912" cy="1507397"/>
          </a:xfrm>
        </p:spPr>
        <p:txBody>
          <a:bodyPr anchor="ctr">
            <a:normAutofit/>
          </a:bodyPr>
          <a:lstStyle/>
          <a:p>
            <a:r>
              <a:rPr lang="en-US" dirty="0"/>
              <a:t>The Russian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AEB1B-B0E8-754C-F95A-48F378D9C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88" y="2844800"/>
            <a:ext cx="5280912" cy="3060701"/>
          </a:xfrm>
        </p:spPr>
        <p:txBody>
          <a:bodyPr anchor="t">
            <a:normAutofit/>
          </a:bodyPr>
          <a:lstStyle/>
          <a:p>
            <a:r>
              <a:rPr lang="en-US" sz="2400" b="1" dirty="0"/>
              <a:t>Shelling of parliament</a:t>
            </a:r>
          </a:p>
          <a:p>
            <a:r>
              <a:rPr lang="en-US" sz="2400" b="1" dirty="0"/>
              <a:t>Set precedent for executive-heavy system &amp; resolution of political conflicts by force</a:t>
            </a:r>
          </a:p>
        </p:txBody>
      </p:sp>
      <p:pic>
        <p:nvPicPr>
          <p:cNvPr id="5" name="Picture 4" descr="1993 Russian constitutional crisis - Wikipedia">
            <a:extLst>
              <a:ext uri="{FF2B5EF4-FFF2-40B4-BE49-F238E27FC236}">
                <a16:creationId xmlns:a16="http://schemas.microsoft.com/office/drawing/2014/main" id="{9AE712DF-526D-103F-4FF0-2AFCDB79CD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623" r="28367" b="-1"/>
          <a:stretch/>
        </p:blipFill>
        <p:spPr>
          <a:xfrm>
            <a:off x="7108215" y="805232"/>
            <a:ext cx="3876811" cy="5245563"/>
          </a:xfrm>
          <a:custGeom>
            <a:avLst/>
            <a:gdLst/>
            <a:ahLst/>
            <a:cxnLst/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CA578B-5FA2-42B3-85A7-E78AFE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3944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C6D7D7-3069-1573-8C71-EABC101AC573}"/>
              </a:ext>
            </a:extLst>
          </p:cNvPr>
          <p:cNvSpPr txBox="1"/>
          <p:nvPr/>
        </p:nvSpPr>
        <p:spPr>
          <a:xfrm>
            <a:off x="9832059" y="6657945"/>
            <a:ext cx="23599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1993_Russian_constitutional_cris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17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0EC66-D653-CBF1-19FE-A33D911C0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960030"/>
            <a:ext cx="5143500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Resonance in Ukraine</a:t>
            </a:r>
          </a:p>
        </p:txBody>
      </p:sp>
      <p:pic>
        <p:nvPicPr>
          <p:cNvPr id="5" name="Picture 4" descr="Farben der Revolution: Von der Orangen Revolution bis zur &quot;Green Wave ...">
            <a:extLst>
              <a:ext uri="{FF2B5EF4-FFF2-40B4-BE49-F238E27FC236}">
                <a16:creationId xmlns:a16="http://schemas.microsoft.com/office/drawing/2014/main" id="{2AF99F6F-BB94-7EE3-B461-A831439A11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140" r="32288" b="2"/>
          <a:stretch/>
        </p:blipFill>
        <p:spPr>
          <a:xfrm>
            <a:off x="1109595" y="805232"/>
            <a:ext cx="3876811" cy="5245563"/>
          </a:xfrm>
          <a:custGeom>
            <a:avLst/>
            <a:gdLst/>
            <a:ahLst/>
            <a:cxnLst/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CA578B-5FA2-42B3-85A7-E78AFE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5FB9F-B57E-DDA2-6250-B5D88EF8B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844800"/>
            <a:ext cx="5143500" cy="3053170"/>
          </a:xfrm>
        </p:spPr>
        <p:txBody>
          <a:bodyPr anchor="t">
            <a:normAutofit/>
          </a:bodyPr>
          <a:lstStyle/>
          <a:p>
            <a:r>
              <a:rPr lang="en-US" sz="2400" b="1" dirty="0"/>
              <a:t>Competitive elections</a:t>
            </a:r>
          </a:p>
          <a:p>
            <a:r>
              <a:rPr lang="en-US" sz="2400" b="1" dirty="0"/>
              <a:t>Oligarchic pluralism</a:t>
            </a:r>
          </a:p>
          <a:p>
            <a:r>
              <a:rPr lang="en-US" sz="2400" b="1" dirty="0"/>
              <a:t>Vibrant civil society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B4BB95-C398-5DF6-CF14-E78A31EE2C1B}"/>
              </a:ext>
            </a:extLst>
          </p:cNvPr>
          <p:cNvSpPr txBox="1"/>
          <p:nvPr/>
        </p:nvSpPr>
        <p:spPr>
          <a:xfrm>
            <a:off x="9953888" y="6657945"/>
            <a:ext cx="22381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pressenza.com/de/2019/08/farben-der-revolution-von-der-orangen-revolution-bis-zur-green-wave-im-ira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68B7AA-E04E-A8FA-D01B-B097CFF85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960030"/>
            <a:ext cx="5143500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Resonance in Russia</a:t>
            </a:r>
          </a:p>
        </p:txBody>
      </p:sp>
      <p:pic>
        <p:nvPicPr>
          <p:cNvPr id="5" name="Picture 4" descr="Russian Activist Navalny Sentenced to More Than 2 Years in Prison ...">
            <a:extLst>
              <a:ext uri="{FF2B5EF4-FFF2-40B4-BE49-F238E27FC236}">
                <a16:creationId xmlns:a16="http://schemas.microsoft.com/office/drawing/2014/main" id="{6B65FA53-9E88-8036-9227-5590E5D3AB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821" r="30155" b="1"/>
          <a:stretch/>
        </p:blipFill>
        <p:spPr>
          <a:xfrm>
            <a:off x="1109595" y="805232"/>
            <a:ext cx="3876811" cy="5245563"/>
          </a:xfrm>
          <a:custGeom>
            <a:avLst/>
            <a:gdLst/>
            <a:ahLst/>
            <a:cxnLst/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CA578B-5FA2-42B3-85A7-E78AFE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C50BE-F5B0-80AC-05B9-053BC3756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844800"/>
            <a:ext cx="5143500" cy="3053170"/>
          </a:xfrm>
        </p:spPr>
        <p:txBody>
          <a:bodyPr anchor="t">
            <a:normAutofit/>
          </a:bodyPr>
          <a:lstStyle/>
          <a:p>
            <a:r>
              <a:rPr lang="en-US" sz="2400" b="1" dirty="0"/>
              <a:t>Non-competitive elections</a:t>
            </a:r>
          </a:p>
          <a:p>
            <a:r>
              <a:rPr lang="en-US" sz="2400" b="1" dirty="0"/>
              <a:t>Suppression of civil society</a:t>
            </a:r>
          </a:p>
          <a:p>
            <a:r>
              <a:rPr lang="en-US" sz="2400" b="1" dirty="0"/>
              <a:t>Monolithic oligarchy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799CA-0DA1-5608-9582-6D0C4EC55665}"/>
              </a:ext>
            </a:extLst>
          </p:cNvPr>
          <p:cNvSpPr txBox="1"/>
          <p:nvPr/>
        </p:nvSpPr>
        <p:spPr>
          <a:xfrm>
            <a:off x="9684583" y="6657945"/>
            <a:ext cx="25074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picciano.commons.gc.cuny.edu/2021/02/03/russian-activist-navalny-sentenced-to-more-than-2-years-in-prison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8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B49DDE3-D095-6B49-8468-C97AFBEC5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8EAF61-7566-DA5D-4332-0231AF5D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960030"/>
            <a:ext cx="5143500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Ukraine’s three post-Soviet revolutions</a:t>
            </a:r>
          </a:p>
        </p:txBody>
      </p:sp>
      <p:pic>
        <p:nvPicPr>
          <p:cNvPr id="5" name="Picture 4" descr="A protester at Euromaidan | Euromaidan Monday the 10th | Flickr">
            <a:extLst>
              <a:ext uri="{FF2B5EF4-FFF2-40B4-BE49-F238E27FC236}">
                <a16:creationId xmlns:a16="http://schemas.microsoft.com/office/drawing/2014/main" id="{FB973F35-4825-F2ED-DF45-67223EB003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959" r="36708" b="-2"/>
          <a:stretch/>
        </p:blipFill>
        <p:spPr>
          <a:xfrm>
            <a:off x="1109595" y="805232"/>
            <a:ext cx="3876811" cy="5245563"/>
          </a:xfrm>
          <a:custGeom>
            <a:avLst/>
            <a:gdLst/>
            <a:ahLst/>
            <a:cxnLst/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CA578B-5FA2-42B3-85A7-E78AFE06B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5C50A-6984-4443-87FF-0EE6A8907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844800"/>
            <a:ext cx="5143500" cy="3053170"/>
          </a:xfrm>
        </p:spPr>
        <p:txBody>
          <a:bodyPr anchor="t">
            <a:normAutofit/>
          </a:bodyPr>
          <a:lstStyle/>
          <a:p>
            <a:r>
              <a:rPr lang="en-US" dirty="0"/>
              <a:t>1994: First peaceful transfer of power in ex-USSR</a:t>
            </a:r>
          </a:p>
          <a:p>
            <a:r>
              <a:rPr lang="en-US" dirty="0"/>
              <a:t>2004 Orange Revolution: Established ‘oligarchic pluralism’</a:t>
            </a:r>
          </a:p>
          <a:p>
            <a:r>
              <a:rPr lang="en-US" dirty="0"/>
              <a:t>2014 Revolution of Dignity: Real pluralism &amp; path to Europe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E5F0C-2964-A719-B846-F5C89A4CA5FB}"/>
              </a:ext>
            </a:extLst>
          </p:cNvPr>
          <p:cNvSpPr txBox="1"/>
          <p:nvPr/>
        </p:nvSpPr>
        <p:spPr>
          <a:xfrm>
            <a:off x="9953888" y="6657945"/>
            <a:ext cx="22381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mac_ivan/112995514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7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35FC3F-3B07-4006-FF00-9C5B5BF11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0030"/>
            <a:ext cx="4470832" cy="1507398"/>
          </a:xfrm>
        </p:spPr>
        <p:txBody>
          <a:bodyPr anchor="ctr">
            <a:normAutofit/>
          </a:bodyPr>
          <a:lstStyle/>
          <a:p>
            <a:r>
              <a:rPr lang="en-US" dirty="0"/>
              <a:t>Who has ruled Ukraine?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93384-7BF6-E1FD-4B74-15309428F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1" y="2467428"/>
            <a:ext cx="4470831" cy="3430542"/>
          </a:xfrm>
        </p:spPr>
        <p:txBody>
          <a:bodyPr anchor="t">
            <a:normAutofit fontScale="85000" lnSpcReduction="20000"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b="1" i="0" u="none" strike="noStrike" dirty="0">
                <a:effectLst/>
                <a:latin typeface="Arial" panose="020B0604020202020204" pitchFamily="34" charset="0"/>
              </a:rPr>
              <a:t>Kyivan Rus: 879-1240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300" b="1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b="1" i="0" u="none" strike="noStrike" dirty="0">
                <a:effectLst/>
                <a:latin typeface="Arial" panose="020B0604020202020204" pitchFamily="34" charset="0"/>
              </a:rPr>
              <a:t>Grand Duchy of Lithuania: 1240-1569 (329 years)</a:t>
            </a:r>
            <a:endParaRPr lang="en-US" sz="1300" b="1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b="1" i="0" u="none" strike="noStrike" dirty="0">
                <a:effectLst/>
                <a:latin typeface="Arial" panose="020B0604020202020204" pitchFamily="34" charset="0"/>
              </a:rPr>
              <a:t>Polish-Lithuanian Commonwealth: 1569-1795 (226 years)</a:t>
            </a:r>
            <a:endParaRPr lang="en-US" sz="1300" b="1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b="1" i="0" u="none" strike="noStrike" dirty="0">
                <a:effectLst/>
                <a:latin typeface="Arial" panose="020B0604020202020204" pitchFamily="34" charset="0"/>
              </a:rPr>
              <a:t>Russian Empire: 1795-1918 (123 years)</a:t>
            </a:r>
            <a:endParaRPr lang="en-US" sz="1300" b="1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b="1" i="0" u="none" strike="noStrike" dirty="0">
                <a:effectLst/>
                <a:latin typeface="Arial" panose="020B0604020202020204" pitchFamily="34" charset="0"/>
              </a:rPr>
              <a:t>Republic of Ukraine: 1918-22 (4 years)</a:t>
            </a:r>
            <a:endParaRPr lang="en-US" sz="1300" b="1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b="1" i="0" u="none" strike="noStrike" dirty="0">
                <a:effectLst/>
                <a:latin typeface="Arial" panose="020B0604020202020204" pitchFamily="34" charset="0"/>
              </a:rPr>
              <a:t>Soviet Union: 1922-91 (69 years)</a:t>
            </a:r>
            <a:endParaRPr lang="en-US" sz="1300" b="1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b="1" i="0" u="none" strike="noStrike" dirty="0">
                <a:effectLst/>
                <a:latin typeface="Arial" panose="020B0604020202020204" pitchFamily="34" charset="0"/>
              </a:rPr>
              <a:t>Ukraine: 1991-present (31 years)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300" b="1" dirty="0">
              <a:latin typeface="Arial" panose="020B0604020202020204" pitchFamily="34" charset="0"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b="1" i="0" u="none" strike="noStrike" dirty="0">
                <a:effectLst/>
                <a:latin typeface="Arial" panose="020B0604020202020204" pitchFamily="34" charset="0"/>
              </a:rPr>
              <a:t>Poland-Lithuania: 555 years</a:t>
            </a:r>
            <a:endParaRPr lang="en-US" sz="1300" b="1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b="1" i="0" u="none" strike="noStrike" dirty="0">
                <a:effectLst/>
                <a:latin typeface="Arial" panose="020B0604020202020204" pitchFamily="34" charset="0"/>
              </a:rPr>
              <a:t>Russian Empire/Soviet Union: 191 years</a:t>
            </a:r>
            <a:endParaRPr lang="en-US" sz="1300" b="1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b="1" i="0" u="none" strike="noStrike" dirty="0">
                <a:effectLst/>
                <a:latin typeface="Arial" panose="020B0604020202020204" pitchFamily="34" charset="0"/>
              </a:rPr>
              <a:t>Independent: 34 years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300" b="1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b="1" i="0" u="none" strike="noStrike" dirty="0">
                <a:effectLst/>
                <a:latin typeface="Arial" panose="020B0604020202020204" pitchFamily="34" charset="0"/>
              </a:rPr>
              <a:t>Ruled from Moscow: 192 years</a:t>
            </a:r>
            <a:endParaRPr lang="en-US" sz="1300" b="1" dirty="0">
              <a:effectLst/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300" b="1" i="0" u="none" strike="noStrike" dirty="0">
                <a:effectLst/>
                <a:latin typeface="Arial" panose="020B0604020202020204" pitchFamily="34" charset="0"/>
              </a:rPr>
              <a:t>Not ruled by Moscow: 590 years</a:t>
            </a:r>
            <a:br>
              <a:rPr lang="en-US" sz="700" b="1" dirty="0"/>
            </a:br>
            <a:endParaRPr lang="en-US" sz="700" b="1" dirty="0">
              <a:effectLst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5279486E-4284-4D47-B45C-7AD6750BF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17313" y="713992"/>
            <a:ext cx="4751262" cy="5430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E4C246-3A45-49C6-B2C0-FC609994FCB8}"/>
              </a:ext>
            </a:extLst>
          </p:cNvPr>
          <p:cNvSpPr txBox="1"/>
          <p:nvPr/>
        </p:nvSpPr>
        <p:spPr>
          <a:xfrm>
            <a:off x="9061157" y="5943952"/>
            <a:ext cx="250741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iv5customization.gamepedia.com/Kievan_Rus'_(Yaroslav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8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958DF84-F5C6-794F-8945-485D6C107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AF0997A-7C0F-4AD2-BA90-5FE341A17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595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solidFill>
            <a:schemeClr val="bg2">
              <a:lumMod val="7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76944-D0B6-45BB-B768-CF9D6515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390" y="1826096"/>
            <a:ext cx="3149221" cy="21426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400"/>
              <a:t>Polish-Lithuanian Commonwealth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2E67446-732B-4F72-8560-6FABB6CB2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0828" y="720724"/>
            <a:ext cx="4014345" cy="5414576"/>
          </a:xfrm>
          <a:custGeom>
            <a:avLst/>
            <a:gdLst>
              <a:gd name="connsiteX0" fmla="*/ 2144960 w 4282900"/>
              <a:gd name="connsiteY0" fmla="*/ 0 h 5795027"/>
              <a:gd name="connsiteX1" fmla="*/ 2332832 w 4282900"/>
              <a:gd name="connsiteY1" fmla="*/ 164715 h 5795027"/>
              <a:gd name="connsiteX2" fmla="*/ 3723546 w 4282900"/>
              <a:gd name="connsiteY2" fmla="*/ 855573 h 5795027"/>
              <a:gd name="connsiteX3" fmla="*/ 4282900 w 4282900"/>
              <a:gd name="connsiteY3" fmla="*/ 2048959 h 5795027"/>
              <a:gd name="connsiteX4" fmla="*/ 4282900 w 4282900"/>
              <a:gd name="connsiteY4" fmla="*/ 2231503 h 5795027"/>
              <a:gd name="connsiteX5" fmla="*/ 4282900 w 4282900"/>
              <a:gd name="connsiteY5" fmla="*/ 2752557 h 5795027"/>
              <a:gd name="connsiteX6" fmla="*/ 4282900 w 4282900"/>
              <a:gd name="connsiteY6" fmla="*/ 3042471 h 5795027"/>
              <a:gd name="connsiteX7" fmla="*/ 4282900 w 4282900"/>
              <a:gd name="connsiteY7" fmla="*/ 3441681 h 5795027"/>
              <a:gd name="connsiteX8" fmla="*/ 4282900 w 4282900"/>
              <a:gd name="connsiteY8" fmla="*/ 3746068 h 5795027"/>
              <a:gd name="connsiteX9" fmla="*/ 3723546 w 4282900"/>
              <a:gd name="connsiteY9" fmla="*/ 4939455 h 5795027"/>
              <a:gd name="connsiteX10" fmla="*/ 2332829 w 4282900"/>
              <a:gd name="connsiteY10" fmla="*/ 5630311 h 5795027"/>
              <a:gd name="connsiteX11" fmla="*/ 2137940 w 4282900"/>
              <a:gd name="connsiteY11" fmla="*/ 5795027 h 5795027"/>
              <a:gd name="connsiteX12" fmla="*/ 1950069 w 4282900"/>
              <a:gd name="connsiteY12" fmla="*/ 5630311 h 5795027"/>
              <a:gd name="connsiteX13" fmla="*/ 559353 w 4282900"/>
              <a:gd name="connsiteY13" fmla="*/ 4939455 h 5795027"/>
              <a:gd name="connsiteX14" fmla="*/ 0 w 4282900"/>
              <a:gd name="connsiteY14" fmla="*/ 3746068 h 5795027"/>
              <a:gd name="connsiteX15" fmla="*/ 0 w 4282900"/>
              <a:gd name="connsiteY15" fmla="*/ 3441681 h 5795027"/>
              <a:gd name="connsiteX16" fmla="*/ 0 w 4282900"/>
              <a:gd name="connsiteY16" fmla="*/ 3042471 h 5795027"/>
              <a:gd name="connsiteX17" fmla="*/ 0 w 4282900"/>
              <a:gd name="connsiteY17" fmla="*/ 2752557 h 5795027"/>
              <a:gd name="connsiteX18" fmla="*/ 0 w 4282900"/>
              <a:gd name="connsiteY18" fmla="*/ 2231503 h 5795027"/>
              <a:gd name="connsiteX19" fmla="*/ 0 w 4282900"/>
              <a:gd name="connsiteY19" fmla="*/ 2048959 h 5795027"/>
              <a:gd name="connsiteX20" fmla="*/ 559354 w 4282900"/>
              <a:gd name="connsiteY20" fmla="*/ 855573 h 5795027"/>
              <a:gd name="connsiteX21" fmla="*/ 1950071 w 4282900"/>
              <a:gd name="connsiteY21" fmla="*/ 164715 h 579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82900" h="5795027">
                <a:moveTo>
                  <a:pt x="2144960" y="0"/>
                </a:moveTo>
                <a:lnTo>
                  <a:pt x="2332832" y="164715"/>
                </a:lnTo>
                <a:cubicBezTo>
                  <a:pt x="2798675" y="524709"/>
                  <a:pt x="3323620" y="623869"/>
                  <a:pt x="3723546" y="855573"/>
                </a:cubicBezTo>
                <a:cubicBezTo>
                  <a:pt x="4108105" y="1124469"/>
                  <a:pt x="4282900" y="1432851"/>
                  <a:pt x="4282900" y="2048959"/>
                </a:cubicBezTo>
                <a:lnTo>
                  <a:pt x="4282900" y="2231503"/>
                </a:lnTo>
                <a:lnTo>
                  <a:pt x="4282900" y="2752557"/>
                </a:lnTo>
                <a:lnTo>
                  <a:pt x="4282900" y="3042471"/>
                </a:lnTo>
                <a:lnTo>
                  <a:pt x="4282900" y="3441681"/>
                </a:lnTo>
                <a:lnTo>
                  <a:pt x="4282900" y="3746068"/>
                </a:lnTo>
                <a:cubicBezTo>
                  <a:pt x="4282900" y="4362177"/>
                  <a:pt x="4108103" y="4670559"/>
                  <a:pt x="3723546" y="4939455"/>
                </a:cubicBezTo>
                <a:cubicBezTo>
                  <a:pt x="3323617" y="5171158"/>
                  <a:pt x="2798672" y="5270318"/>
                  <a:pt x="2332829" y="5630311"/>
                </a:cubicBezTo>
                <a:lnTo>
                  <a:pt x="2137940" y="5795027"/>
                </a:lnTo>
                <a:lnTo>
                  <a:pt x="1950069" y="5630311"/>
                </a:lnTo>
                <a:cubicBezTo>
                  <a:pt x="1484225" y="5270318"/>
                  <a:pt x="959280" y="5171158"/>
                  <a:pt x="559353" y="4939455"/>
                </a:cubicBezTo>
                <a:cubicBezTo>
                  <a:pt x="174796" y="4670559"/>
                  <a:pt x="0" y="4362177"/>
                  <a:pt x="0" y="3746068"/>
                </a:cubicBezTo>
                <a:lnTo>
                  <a:pt x="0" y="3441681"/>
                </a:lnTo>
                <a:lnTo>
                  <a:pt x="0" y="3042471"/>
                </a:lnTo>
                <a:lnTo>
                  <a:pt x="0" y="2752557"/>
                </a:lnTo>
                <a:lnTo>
                  <a:pt x="0" y="2231503"/>
                </a:lnTo>
                <a:lnTo>
                  <a:pt x="0" y="2048959"/>
                </a:lnTo>
                <a:cubicBezTo>
                  <a:pt x="0" y="1432851"/>
                  <a:pt x="174797" y="1124469"/>
                  <a:pt x="559354" y="855573"/>
                </a:cubicBezTo>
                <a:cubicBezTo>
                  <a:pt x="959283" y="623869"/>
                  <a:pt x="1484227" y="524709"/>
                  <a:pt x="1950071" y="164715"/>
                </a:cubicBezTo>
                <a:close/>
              </a:path>
            </a:pathLst>
          </a:custGeom>
          <a:noFill/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7ACFF3F2-5299-4041-A552-22CD983EF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75003" y="1236950"/>
            <a:ext cx="5571565" cy="43876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3C5D6-AF2D-4BA7-9BE9-5A4C08B0E0F8}"/>
              </a:ext>
            </a:extLst>
          </p:cNvPr>
          <p:cNvSpPr txBox="1"/>
          <p:nvPr/>
        </p:nvSpPr>
        <p:spPr>
          <a:xfrm>
            <a:off x="9286627" y="5424502"/>
            <a:ext cx="235994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ile:Polish-Lithuanian_Commonwealth_at_its_maximum_extent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64316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309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Goudy Old Style</vt:lpstr>
      <vt:lpstr>MarrakeshVTI</vt:lpstr>
      <vt:lpstr>SEPARATED AT BIRTH:</vt:lpstr>
      <vt:lpstr>The formative twin crises of 1993-94  </vt:lpstr>
      <vt:lpstr>The Ukrainian resolution</vt:lpstr>
      <vt:lpstr>The Russian resolution</vt:lpstr>
      <vt:lpstr>Resonance in Ukraine</vt:lpstr>
      <vt:lpstr>Resonance in Russia</vt:lpstr>
      <vt:lpstr>Ukraine’s three post-Soviet revolutions</vt:lpstr>
      <vt:lpstr>Who has ruled Ukraine?</vt:lpstr>
      <vt:lpstr>Polish-Lithuanian Commonwealth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SEPARATED AT BIRTH:</dc:title>
  <dc:creator>Whitmore, Brian</dc:creator>
  <cp:lastModifiedBy>Harrison, Lonny</cp:lastModifiedBy>
  <cp:revision>6</cp:revision>
  <dcterms:created xsi:type="dcterms:W3CDTF">2022-10-16T02:09:59Z</dcterms:created>
  <dcterms:modified xsi:type="dcterms:W3CDTF">2022-10-17T16:06:08Z</dcterms:modified>
</cp:coreProperties>
</file>